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p:regular r:id="rId30"/>
      <p:bold r:id="rId31"/>
      <p:italic r:id="rId32"/>
      <p:boldItalic r:id="rId33"/>
    </p:embeddedFont>
    <p:embeddedFont>
      <p:font typeface="Alfa Slab On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j5Dc7F4iuEVaZvJT+Ji6+cKByc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AlfaSlabOne-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c569b49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1ec569b498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c569b49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ec569b49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2a20a3ba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2a20a3ba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a175da22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a175da22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ec569b498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ec569b498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c569b498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c569b498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2cca1cbd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2cca1cbd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ec569b498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ec569b49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c569b498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c569b498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2919e9d7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262919e9d78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ec569b498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ec569b498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Elias Start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c569b498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c569b498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c569b498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c569b498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a175da22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a175da22e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a175da22e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a175da22e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1a98d60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a1a98d60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2cc4a84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2cc4a84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2cca1cbd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62cca1cbd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c55ee02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ec55ee02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2919e9d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62919e9d7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c569b498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c569b498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ec569b498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ec569b498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0ed4283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0ed4283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42841"/>
        </a:solidFill>
      </p:bgPr>
    </p:bg>
    <p:spTree>
      <p:nvGrpSpPr>
        <p:cNvPr id="9" name="Shape 9"/>
        <p:cNvGrpSpPr/>
        <p:nvPr/>
      </p:nvGrpSpPr>
      <p:grpSpPr>
        <a:xfrm>
          <a:off x="0" y="0"/>
          <a:ext cx="0" cy="0"/>
          <a:chOff x="0" y="0"/>
          <a:chExt cx="0" cy="0"/>
        </a:xfrm>
      </p:grpSpPr>
      <p:sp>
        <p:nvSpPr>
          <p:cNvPr id="10" name="Google Shape;10;p15"/>
          <p:cNvSpPr/>
          <p:nvPr/>
        </p:nvSpPr>
        <p:spPr>
          <a:xfrm>
            <a:off x="713225" y="539500"/>
            <a:ext cx="7717500" cy="4064400"/>
          </a:xfrm>
          <a:prstGeom prst="rect">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5"/>
          <p:cNvSpPr txBox="1"/>
          <p:nvPr>
            <p:ph type="ctrTitle"/>
          </p:nvPr>
        </p:nvSpPr>
        <p:spPr>
          <a:xfrm>
            <a:off x="1009350" y="1140075"/>
            <a:ext cx="4783800" cy="23781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2" name="Google Shape;12;p15"/>
          <p:cNvSpPr txBox="1"/>
          <p:nvPr>
            <p:ph idx="1" type="subTitle"/>
          </p:nvPr>
        </p:nvSpPr>
        <p:spPr>
          <a:xfrm>
            <a:off x="1009350" y="3556450"/>
            <a:ext cx="4783800" cy="44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6" name="Shape 66"/>
        <p:cNvGrpSpPr/>
        <p:nvPr/>
      </p:nvGrpSpPr>
      <p:grpSpPr>
        <a:xfrm>
          <a:off x="0" y="0"/>
          <a:ext cx="0" cy="0"/>
          <a:chOff x="0" y="0"/>
          <a:chExt cx="0" cy="0"/>
        </a:xfrm>
      </p:grpSpPr>
      <p:sp>
        <p:nvSpPr>
          <p:cNvPr id="67" name="Google Shape;67;p24"/>
          <p:cNvSpPr/>
          <p:nvPr/>
        </p:nvSpPr>
        <p:spPr>
          <a:xfrm>
            <a:off x="713225" y="539500"/>
            <a:ext cx="7717500" cy="4064400"/>
          </a:xfrm>
          <a:prstGeom prst="rect">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4"/>
          <p:cNvSpPr txBox="1"/>
          <p:nvPr>
            <p:ph hasCustomPrompt="1" type="title"/>
          </p:nvPr>
        </p:nvSpPr>
        <p:spPr>
          <a:xfrm>
            <a:off x="994200" y="1505850"/>
            <a:ext cx="7155600" cy="133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69" name="Google Shape;69;p24"/>
          <p:cNvSpPr txBox="1"/>
          <p:nvPr>
            <p:ph idx="1" type="subTitle"/>
          </p:nvPr>
        </p:nvSpPr>
        <p:spPr>
          <a:xfrm>
            <a:off x="994200" y="2838150"/>
            <a:ext cx="4774200" cy="79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1" name="Shape 71"/>
        <p:cNvGrpSpPr/>
        <p:nvPr/>
      </p:nvGrpSpPr>
      <p:grpSpPr>
        <a:xfrm>
          <a:off x="0" y="0"/>
          <a:ext cx="0" cy="0"/>
          <a:chOff x="0" y="0"/>
          <a:chExt cx="0" cy="0"/>
        </a:xfrm>
      </p:grpSpPr>
      <p:sp>
        <p:nvSpPr>
          <p:cNvPr id="72" name="Google Shape;72;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3" name="Shape 13"/>
        <p:cNvGrpSpPr/>
        <p:nvPr/>
      </p:nvGrpSpPr>
      <p:grpSpPr>
        <a:xfrm>
          <a:off x="0" y="0"/>
          <a:ext cx="0" cy="0"/>
          <a:chOff x="0" y="0"/>
          <a:chExt cx="0" cy="0"/>
        </a:xfrm>
      </p:grpSpPr>
      <p:grpSp>
        <p:nvGrpSpPr>
          <p:cNvPr id="14" name="Google Shape;14;p16"/>
          <p:cNvGrpSpPr/>
          <p:nvPr/>
        </p:nvGrpSpPr>
        <p:grpSpPr>
          <a:xfrm>
            <a:off x="713225" y="539500"/>
            <a:ext cx="7717500" cy="4064400"/>
            <a:chOff x="713225" y="539500"/>
            <a:chExt cx="7717500" cy="4064400"/>
          </a:xfrm>
        </p:grpSpPr>
        <p:sp>
          <p:nvSpPr>
            <p:cNvPr id="15" name="Google Shape;15;p16"/>
            <p:cNvSpPr/>
            <p:nvPr/>
          </p:nvSpPr>
          <p:spPr>
            <a:xfrm>
              <a:off x="713225" y="539500"/>
              <a:ext cx="7717500" cy="4064400"/>
            </a:xfrm>
            <a:prstGeom prst="rect">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 name="Google Shape;16;p16"/>
            <p:cNvCxnSpPr/>
            <p:nvPr/>
          </p:nvCxnSpPr>
          <p:spPr>
            <a:xfrm>
              <a:off x="734825" y="1102075"/>
              <a:ext cx="7674300" cy="0"/>
            </a:xfrm>
            <a:prstGeom prst="straightConnector1">
              <a:avLst/>
            </a:prstGeom>
            <a:noFill/>
            <a:ln cap="flat" cmpd="sng" w="38100">
              <a:solidFill>
                <a:srgbClr val="E95E24"/>
              </a:solidFill>
              <a:prstDash val="solid"/>
              <a:round/>
              <a:headEnd len="sm" w="sm" type="none"/>
              <a:tailEnd len="sm" w="sm" type="none"/>
            </a:ln>
          </p:spPr>
        </p:cxnSp>
      </p:grpSp>
      <p:sp>
        <p:nvSpPr>
          <p:cNvPr id="17" name="Google Shape;17;p16"/>
          <p:cNvSpPr txBox="1"/>
          <p:nvPr>
            <p:ph type="title"/>
          </p:nvPr>
        </p:nvSpPr>
        <p:spPr>
          <a:xfrm>
            <a:off x="713250" y="539525"/>
            <a:ext cx="77175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8" name="Google Shape;1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242841"/>
        </a:solidFill>
      </p:bgPr>
    </p:bg>
    <p:spTree>
      <p:nvGrpSpPr>
        <p:cNvPr id="19" name="Shape 19"/>
        <p:cNvGrpSpPr/>
        <p:nvPr/>
      </p:nvGrpSpPr>
      <p:grpSpPr>
        <a:xfrm>
          <a:off x="0" y="0"/>
          <a:ext cx="0" cy="0"/>
          <a:chOff x="0" y="0"/>
          <a:chExt cx="0" cy="0"/>
        </a:xfrm>
      </p:grpSpPr>
      <p:grpSp>
        <p:nvGrpSpPr>
          <p:cNvPr id="20" name="Google Shape;20;p17"/>
          <p:cNvGrpSpPr/>
          <p:nvPr/>
        </p:nvGrpSpPr>
        <p:grpSpPr>
          <a:xfrm>
            <a:off x="713225" y="539500"/>
            <a:ext cx="7717500" cy="4064400"/>
            <a:chOff x="713225" y="539500"/>
            <a:chExt cx="7717500" cy="4064400"/>
          </a:xfrm>
        </p:grpSpPr>
        <p:sp>
          <p:nvSpPr>
            <p:cNvPr id="21" name="Google Shape;21;p17"/>
            <p:cNvSpPr/>
            <p:nvPr/>
          </p:nvSpPr>
          <p:spPr>
            <a:xfrm>
              <a:off x="713225" y="539500"/>
              <a:ext cx="7717500" cy="4064400"/>
            </a:xfrm>
            <a:prstGeom prst="rect">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 name="Google Shape;22;p17"/>
            <p:cNvCxnSpPr/>
            <p:nvPr/>
          </p:nvCxnSpPr>
          <p:spPr>
            <a:xfrm>
              <a:off x="734825" y="1102075"/>
              <a:ext cx="7674300" cy="0"/>
            </a:xfrm>
            <a:prstGeom prst="straightConnector1">
              <a:avLst/>
            </a:prstGeom>
            <a:noFill/>
            <a:ln cap="flat" cmpd="sng" w="38100">
              <a:solidFill>
                <a:srgbClr val="E95E24"/>
              </a:solidFill>
              <a:prstDash val="solid"/>
              <a:round/>
              <a:headEnd len="sm" w="sm" type="none"/>
              <a:tailEnd len="sm" w="sm" type="none"/>
            </a:ln>
          </p:spPr>
        </p:cxnSp>
      </p:grpSp>
      <p:sp>
        <p:nvSpPr>
          <p:cNvPr id="23" name="Google Shape;23;p17"/>
          <p:cNvSpPr txBox="1"/>
          <p:nvPr>
            <p:ph type="title"/>
          </p:nvPr>
        </p:nvSpPr>
        <p:spPr>
          <a:xfrm>
            <a:off x="713250" y="539525"/>
            <a:ext cx="77175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4" name="Google Shape;24;p17"/>
          <p:cNvSpPr txBox="1"/>
          <p:nvPr>
            <p:ph idx="1" type="body"/>
          </p:nvPr>
        </p:nvSpPr>
        <p:spPr>
          <a:xfrm>
            <a:off x="865650" y="1154750"/>
            <a:ext cx="5424900" cy="33570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Clr>
                <a:srgbClr val="06816F"/>
              </a:buClr>
              <a:buSzPts val="1400"/>
              <a:buFont typeface="Barlow"/>
              <a:buChar char="●"/>
              <a:defRPr sz="1400">
                <a:solidFill>
                  <a:schemeClr val="lt1"/>
                </a:solidFill>
              </a:defRPr>
            </a:lvl1pPr>
            <a:lvl2pPr indent="-317500" lvl="1" marL="914400" algn="l">
              <a:lnSpc>
                <a:spcPct val="100000"/>
              </a:lnSpc>
              <a:spcBef>
                <a:spcPts val="0"/>
              </a:spcBef>
              <a:spcAft>
                <a:spcPts val="0"/>
              </a:spcAft>
              <a:buClr>
                <a:srgbClr val="06816F"/>
              </a:buClr>
              <a:buSzPts val="1400"/>
              <a:buFont typeface="Barlow Light"/>
              <a:buChar char="●"/>
              <a:defRPr>
                <a:solidFill>
                  <a:schemeClr val="lt1"/>
                </a:solidFill>
              </a:defRPr>
            </a:lvl2pPr>
            <a:lvl3pPr indent="-317500" lvl="2" marL="1371600" algn="l">
              <a:lnSpc>
                <a:spcPct val="115000"/>
              </a:lnSpc>
              <a:spcBef>
                <a:spcPts val="0"/>
              </a:spcBef>
              <a:spcAft>
                <a:spcPts val="0"/>
              </a:spcAft>
              <a:buClr>
                <a:srgbClr val="025554"/>
              </a:buClr>
              <a:buSzPts val="1400"/>
              <a:buFont typeface="Roboto Condensed Light"/>
              <a:buChar char="■"/>
              <a:defRPr>
                <a:solidFill>
                  <a:schemeClr val="lt1"/>
                </a:solidFill>
              </a:defRPr>
            </a:lvl3pPr>
            <a:lvl4pPr indent="-317500" lvl="3" marL="1828800" algn="l">
              <a:lnSpc>
                <a:spcPct val="115000"/>
              </a:lnSpc>
              <a:spcBef>
                <a:spcPts val="0"/>
              </a:spcBef>
              <a:spcAft>
                <a:spcPts val="0"/>
              </a:spcAft>
              <a:buClr>
                <a:srgbClr val="025554"/>
              </a:buClr>
              <a:buSzPts val="1400"/>
              <a:buFont typeface="Roboto Condensed Light"/>
              <a:buChar char="●"/>
              <a:defRPr>
                <a:solidFill>
                  <a:schemeClr val="lt1"/>
                </a:solidFill>
              </a:defRPr>
            </a:lvl4pPr>
            <a:lvl5pPr indent="-317500" lvl="4" marL="2286000" algn="l">
              <a:lnSpc>
                <a:spcPct val="115000"/>
              </a:lnSpc>
              <a:spcBef>
                <a:spcPts val="0"/>
              </a:spcBef>
              <a:spcAft>
                <a:spcPts val="0"/>
              </a:spcAft>
              <a:buClr>
                <a:srgbClr val="025554"/>
              </a:buClr>
              <a:buSzPts val="1400"/>
              <a:buFont typeface="Roboto Condensed Light"/>
              <a:buChar char="○"/>
              <a:defRPr>
                <a:solidFill>
                  <a:schemeClr val="lt1"/>
                </a:solidFill>
              </a:defRPr>
            </a:lvl5pPr>
            <a:lvl6pPr indent="-317500" lvl="5" marL="2743200" algn="l">
              <a:lnSpc>
                <a:spcPct val="115000"/>
              </a:lnSpc>
              <a:spcBef>
                <a:spcPts val="0"/>
              </a:spcBef>
              <a:spcAft>
                <a:spcPts val="0"/>
              </a:spcAft>
              <a:buClr>
                <a:srgbClr val="025554"/>
              </a:buClr>
              <a:buSzPts val="1400"/>
              <a:buFont typeface="Roboto Condensed Light"/>
              <a:buChar char="■"/>
              <a:defRPr>
                <a:solidFill>
                  <a:schemeClr val="lt1"/>
                </a:solidFill>
              </a:defRPr>
            </a:lvl6pPr>
            <a:lvl7pPr indent="-317500" lvl="6" marL="3200400" algn="l">
              <a:lnSpc>
                <a:spcPct val="115000"/>
              </a:lnSpc>
              <a:spcBef>
                <a:spcPts val="0"/>
              </a:spcBef>
              <a:spcAft>
                <a:spcPts val="0"/>
              </a:spcAft>
              <a:buClr>
                <a:srgbClr val="025554"/>
              </a:buClr>
              <a:buSzPts val="1400"/>
              <a:buFont typeface="Roboto Condensed Light"/>
              <a:buChar char="●"/>
              <a:defRPr>
                <a:solidFill>
                  <a:schemeClr val="lt1"/>
                </a:solidFill>
              </a:defRPr>
            </a:lvl7pPr>
            <a:lvl8pPr indent="-317500" lvl="7" marL="3657600" algn="l">
              <a:lnSpc>
                <a:spcPct val="115000"/>
              </a:lnSpc>
              <a:spcBef>
                <a:spcPts val="0"/>
              </a:spcBef>
              <a:spcAft>
                <a:spcPts val="0"/>
              </a:spcAft>
              <a:buClr>
                <a:srgbClr val="025554"/>
              </a:buClr>
              <a:buSzPts val="1400"/>
              <a:buFont typeface="Roboto Condensed Light"/>
              <a:buChar char="○"/>
              <a:defRPr>
                <a:solidFill>
                  <a:schemeClr val="lt1"/>
                </a:solidFill>
              </a:defRPr>
            </a:lvl8pPr>
            <a:lvl9pPr indent="-317500" lvl="8" marL="4114800" algn="l">
              <a:lnSpc>
                <a:spcPct val="115000"/>
              </a:lnSpc>
              <a:spcBef>
                <a:spcPts val="0"/>
              </a:spcBef>
              <a:spcAft>
                <a:spcPts val="0"/>
              </a:spcAft>
              <a:buClr>
                <a:srgbClr val="025554"/>
              </a:buClr>
              <a:buSzPts val="1400"/>
              <a:buFont typeface="Roboto Condensed Light"/>
              <a:buChar char="■"/>
              <a:defRPr>
                <a:solidFill>
                  <a:schemeClr val="lt1"/>
                </a:solidFill>
              </a:defRPr>
            </a:lvl9pPr>
          </a:lstStyle>
          <a:p/>
        </p:txBody>
      </p:sp>
      <p:sp>
        <p:nvSpPr>
          <p:cNvPr id="25" name="Google Shape;2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242841"/>
        </a:solidFill>
      </p:bgPr>
    </p:bg>
    <p:spTree>
      <p:nvGrpSpPr>
        <p:cNvPr id="26" name="Shape 26"/>
        <p:cNvGrpSpPr/>
        <p:nvPr/>
      </p:nvGrpSpPr>
      <p:grpSpPr>
        <a:xfrm>
          <a:off x="0" y="0"/>
          <a:ext cx="0" cy="0"/>
          <a:chOff x="0" y="0"/>
          <a:chExt cx="0" cy="0"/>
        </a:xfrm>
      </p:grpSpPr>
      <p:sp>
        <p:nvSpPr>
          <p:cNvPr id="27" name="Google Shape;27;p18"/>
          <p:cNvSpPr/>
          <p:nvPr/>
        </p:nvSpPr>
        <p:spPr>
          <a:xfrm>
            <a:off x="713225" y="539500"/>
            <a:ext cx="7717500" cy="4064400"/>
          </a:xfrm>
          <a:prstGeom prst="rect">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8"/>
          <p:cNvSpPr/>
          <p:nvPr/>
        </p:nvSpPr>
        <p:spPr>
          <a:xfrm flipH="1" rot="-5400000">
            <a:off x="-1114550" y="743900"/>
            <a:ext cx="3655500" cy="3655500"/>
          </a:xfrm>
          <a:prstGeom prst="pie">
            <a:avLst>
              <a:gd fmla="val 0" name="adj1"/>
              <a:gd fmla="val 10800087" name="adj2"/>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8"/>
          <p:cNvSpPr txBox="1"/>
          <p:nvPr>
            <p:ph type="title"/>
          </p:nvPr>
        </p:nvSpPr>
        <p:spPr>
          <a:xfrm>
            <a:off x="2971613" y="1574875"/>
            <a:ext cx="5351100" cy="166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0" name="Google Shape;30;p18"/>
          <p:cNvSpPr txBox="1"/>
          <p:nvPr>
            <p:ph idx="2" type="title"/>
          </p:nvPr>
        </p:nvSpPr>
        <p:spPr>
          <a:xfrm>
            <a:off x="821288" y="1574875"/>
            <a:ext cx="2150400" cy="166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72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1" name="Google Shape;31;p18"/>
          <p:cNvSpPr txBox="1"/>
          <p:nvPr>
            <p:ph idx="1" type="subTitle"/>
          </p:nvPr>
        </p:nvSpPr>
        <p:spPr>
          <a:xfrm>
            <a:off x="2971613" y="3240775"/>
            <a:ext cx="5351100" cy="44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2800"/>
              <a:buNone/>
              <a:defRPr sz="2800">
                <a:solidFill>
                  <a:schemeClr val="lt1"/>
                </a:solidFill>
              </a:defRPr>
            </a:lvl2pPr>
            <a:lvl3pPr lvl="2" algn="l">
              <a:lnSpc>
                <a:spcPct val="100000"/>
              </a:lnSpc>
              <a:spcBef>
                <a:spcPts val="0"/>
              </a:spcBef>
              <a:spcAft>
                <a:spcPts val="0"/>
              </a:spcAft>
              <a:buClr>
                <a:schemeClr val="lt1"/>
              </a:buClr>
              <a:buSzPts val="2800"/>
              <a:buNone/>
              <a:defRPr sz="2800">
                <a:solidFill>
                  <a:schemeClr val="lt1"/>
                </a:solidFill>
              </a:defRPr>
            </a:lvl3pPr>
            <a:lvl4pPr lvl="3" algn="l">
              <a:lnSpc>
                <a:spcPct val="100000"/>
              </a:lnSpc>
              <a:spcBef>
                <a:spcPts val="0"/>
              </a:spcBef>
              <a:spcAft>
                <a:spcPts val="0"/>
              </a:spcAft>
              <a:buClr>
                <a:schemeClr val="lt1"/>
              </a:buClr>
              <a:buSzPts val="2800"/>
              <a:buNone/>
              <a:defRPr sz="2800">
                <a:solidFill>
                  <a:schemeClr val="lt1"/>
                </a:solidFill>
              </a:defRPr>
            </a:lvl4pPr>
            <a:lvl5pPr lvl="4" algn="l">
              <a:lnSpc>
                <a:spcPct val="100000"/>
              </a:lnSpc>
              <a:spcBef>
                <a:spcPts val="0"/>
              </a:spcBef>
              <a:spcAft>
                <a:spcPts val="0"/>
              </a:spcAft>
              <a:buClr>
                <a:schemeClr val="lt1"/>
              </a:buClr>
              <a:buSzPts val="2800"/>
              <a:buNone/>
              <a:defRPr sz="2800">
                <a:solidFill>
                  <a:schemeClr val="lt1"/>
                </a:solidFill>
              </a:defRPr>
            </a:lvl5pPr>
            <a:lvl6pPr lvl="5" algn="l">
              <a:lnSpc>
                <a:spcPct val="100000"/>
              </a:lnSpc>
              <a:spcBef>
                <a:spcPts val="0"/>
              </a:spcBef>
              <a:spcAft>
                <a:spcPts val="0"/>
              </a:spcAft>
              <a:buClr>
                <a:schemeClr val="lt1"/>
              </a:buClr>
              <a:buSzPts val="2800"/>
              <a:buNone/>
              <a:defRPr sz="2800">
                <a:solidFill>
                  <a:schemeClr val="lt1"/>
                </a:solidFill>
              </a:defRPr>
            </a:lvl6pPr>
            <a:lvl7pPr lvl="6" algn="l">
              <a:lnSpc>
                <a:spcPct val="100000"/>
              </a:lnSpc>
              <a:spcBef>
                <a:spcPts val="0"/>
              </a:spcBef>
              <a:spcAft>
                <a:spcPts val="0"/>
              </a:spcAft>
              <a:buClr>
                <a:schemeClr val="lt1"/>
              </a:buClr>
              <a:buSzPts val="2800"/>
              <a:buNone/>
              <a:defRPr sz="2800">
                <a:solidFill>
                  <a:schemeClr val="lt1"/>
                </a:solidFill>
              </a:defRPr>
            </a:lvl7pPr>
            <a:lvl8pPr lvl="7" algn="l">
              <a:lnSpc>
                <a:spcPct val="100000"/>
              </a:lnSpc>
              <a:spcBef>
                <a:spcPts val="0"/>
              </a:spcBef>
              <a:spcAft>
                <a:spcPts val="0"/>
              </a:spcAft>
              <a:buClr>
                <a:schemeClr val="lt1"/>
              </a:buClr>
              <a:buSzPts val="2800"/>
              <a:buNone/>
              <a:defRPr sz="2800">
                <a:solidFill>
                  <a:schemeClr val="lt1"/>
                </a:solidFill>
              </a:defRPr>
            </a:lvl8pPr>
            <a:lvl9pPr lvl="8" algn="l">
              <a:lnSpc>
                <a:spcPct val="100000"/>
              </a:lnSpc>
              <a:spcBef>
                <a:spcPts val="0"/>
              </a:spcBef>
              <a:spcAft>
                <a:spcPts val="0"/>
              </a:spcAft>
              <a:buClr>
                <a:schemeClr val="lt1"/>
              </a:buClr>
              <a:buSzPts val="2800"/>
              <a:buNone/>
              <a:defRPr sz="2800">
                <a:solidFill>
                  <a:schemeClr val="lt1"/>
                </a:solidFill>
              </a:defRPr>
            </a:lvl9pPr>
          </a:lstStyle>
          <a:p/>
        </p:txBody>
      </p:sp>
      <p:sp>
        <p:nvSpPr>
          <p:cNvPr id="32" name="Google Shape;3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242841"/>
        </a:solidFill>
      </p:bgPr>
    </p:bg>
    <p:spTree>
      <p:nvGrpSpPr>
        <p:cNvPr id="33" name="Shape 33"/>
        <p:cNvGrpSpPr/>
        <p:nvPr/>
      </p:nvGrpSpPr>
      <p:grpSpPr>
        <a:xfrm>
          <a:off x="0" y="0"/>
          <a:ext cx="0" cy="0"/>
          <a:chOff x="0" y="0"/>
          <a:chExt cx="0" cy="0"/>
        </a:xfrm>
      </p:grpSpPr>
      <p:grpSp>
        <p:nvGrpSpPr>
          <p:cNvPr id="34" name="Google Shape;34;p19"/>
          <p:cNvGrpSpPr/>
          <p:nvPr/>
        </p:nvGrpSpPr>
        <p:grpSpPr>
          <a:xfrm>
            <a:off x="713225" y="539500"/>
            <a:ext cx="7717500" cy="4064400"/>
            <a:chOff x="713225" y="539500"/>
            <a:chExt cx="7717500" cy="4064400"/>
          </a:xfrm>
        </p:grpSpPr>
        <p:sp>
          <p:nvSpPr>
            <p:cNvPr id="35" name="Google Shape;35;p19"/>
            <p:cNvSpPr/>
            <p:nvPr/>
          </p:nvSpPr>
          <p:spPr>
            <a:xfrm>
              <a:off x="713225" y="539500"/>
              <a:ext cx="7717500" cy="4064400"/>
            </a:xfrm>
            <a:prstGeom prst="rect">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 name="Google Shape;36;p19"/>
            <p:cNvCxnSpPr/>
            <p:nvPr/>
          </p:nvCxnSpPr>
          <p:spPr>
            <a:xfrm>
              <a:off x="734825" y="1102075"/>
              <a:ext cx="7674300" cy="0"/>
            </a:xfrm>
            <a:prstGeom prst="straightConnector1">
              <a:avLst/>
            </a:prstGeom>
            <a:noFill/>
            <a:ln cap="flat" cmpd="sng" w="38100">
              <a:solidFill>
                <a:srgbClr val="E95E24"/>
              </a:solidFill>
              <a:prstDash val="solid"/>
              <a:round/>
              <a:headEnd len="sm" w="sm" type="none"/>
              <a:tailEnd len="sm" w="sm" type="none"/>
            </a:ln>
          </p:spPr>
        </p:cxnSp>
      </p:grpSp>
      <p:sp>
        <p:nvSpPr>
          <p:cNvPr id="37" name="Google Shape;37;p19"/>
          <p:cNvSpPr txBox="1"/>
          <p:nvPr>
            <p:ph type="title"/>
          </p:nvPr>
        </p:nvSpPr>
        <p:spPr>
          <a:xfrm>
            <a:off x="713250" y="539525"/>
            <a:ext cx="77175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8" name="Google Shape;38;p19"/>
          <p:cNvSpPr txBox="1"/>
          <p:nvPr>
            <p:ph idx="1" type="subTitle"/>
          </p:nvPr>
        </p:nvSpPr>
        <p:spPr>
          <a:xfrm>
            <a:off x="1425525" y="3298725"/>
            <a:ext cx="2384700" cy="101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39" name="Google Shape;39;p19"/>
          <p:cNvSpPr txBox="1"/>
          <p:nvPr>
            <p:ph idx="2" type="subTitle"/>
          </p:nvPr>
        </p:nvSpPr>
        <p:spPr>
          <a:xfrm>
            <a:off x="1425525" y="2867137"/>
            <a:ext cx="2384700" cy="43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19"/>
          <p:cNvSpPr txBox="1"/>
          <p:nvPr>
            <p:ph idx="3" type="subTitle"/>
          </p:nvPr>
        </p:nvSpPr>
        <p:spPr>
          <a:xfrm>
            <a:off x="5333725" y="3288525"/>
            <a:ext cx="2384700" cy="101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41" name="Google Shape;41;p19"/>
          <p:cNvSpPr txBox="1"/>
          <p:nvPr>
            <p:ph idx="4" type="subTitle"/>
          </p:nvPr>
        </p:nvSpPr>
        <p:spPr>
          <a:xfrm>
            <a:off x="5333725" y="2858650"/>
            <a:ext cx="2384700" cy="43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 name="Google Shape;4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242841"/>
        </a:solidFill>
      </p:bgPr>
    </p:bg>
    <p:spTree>
      <p:nvGrpSpPr>
        <p:cNvPr id="43" name="Shape 43"/>
        <p:cNvGrpSpPr/>
        <p:nvPr/>
      </p:nvGrpSpPr>
      <p:grpSpPr>
        <a:xfrm>
          <a:off x="0" y="0"/>
          <a:ext cx="0" cy="0"/>
          <a:chOff x="0" y="0"/>
          <a:chExt cx="0" cy="0"/>
        </a:xfrm>
      </p:grpSpPr>
      <p:grpSp>
        <p:nvGrpSpPr>
          <p:cNvPr id="44" name="Google Shape;44;p20"/>
          <p:cNvGrpSpPr/>
          <p:nvPr/>
        </p:nvGrpSpPr>
        <p:grpSpPr>
          <a:xfrm>
            <a:off x="713225" y="539500"/>
            <a:ext cx="7717500" cy="4064400"/>
            <a:chOff x="713225" y="539500"/>
            <a:chExt cx="7717500" cy="4064400"/>
          </a:xfrm>
        </p:grpSpPr>
        <p:cxnSp>
          <p:nvCxnSpPr>
            <p:cNvPr id="45" name="Google Shape;45;p20"/>
            <p:cNvCxnSpPr/>
            <p:nvPr/>
          </p:nvCxnSpPr>
          <p:spPr>
            <a:xfrm>
              <a:off x="734825" y="1102075"/>
              <a:ext cx="7674300" cy="0"/>
            </a:xfrm>
            <a:prstGeom prst="straightConnector1">
              <a:avLst/>
            </a:prstGeom>
            <a:noFill/>
            <a:ln cap="flat" cmpd="sng" w="38100">
              <a:solidFill>
                <a:srgbClr val="E95E24"/>
              </a:solidFill>
              <a:prstDash val="solid"/>
              <a:round/>
              <a:headEnd len="sm" w="sm" type="none"/>
              <a:tailEnd len="sm" w="sm" type="none"/>
            </a:ln>
          </p:spPr>
        </p:cxnSp>
        <p:sp>
          <p:nvSpPr>
            <p:cNvPr id="46" name="Google Shape;46;p20"/>
            <p:cNvSpPr/>
            <p:nvPr/>
          </p:nvSpPr>
          <p:spPr>
            <a:xfrm>
              <a:off x="713225" y="539500"/>
              <a:ext cx="7717500" cy="4064400"/>
            </a:xfrm>
            <a:prstGeom prst="rect">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20"/>
          <p:cNvSpPr txBox="1"/>
          <p:nvPr>
            <p:ph type="title"/>
          </p:nvPr>
        </p:nvSpPr>
        <p:spPr>
          <a:xfrm>
            <a:off x="713250" y="539525"/>
            <a:ext cx="77175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8" name="Google Shape;48;p20"/>
          <p:cNvSpPr txBox="1"/>
          <p:nvPr>
            <p:ph idx="1" type="subTitle"/>
          </p:nvPr>
        </p:nvSpPr>
        <p:spPr>
          <a:xfrm>
            <a:off x="2105700" y="1543900"/>
            <a:ext cx="4932600" cy="255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Char char="●"/>
              <a:defRPr sz="1400">
                <a:solidFill>
                  <a:schemeClr val="lt1"/>
                </a:solidFill>
              </a:defRPr>
            </a:lvl1pPr>
            <a:lvl2pPr lvl="1" algn="l">
              <a:lnSpc>
                <a:spcPct val="100000"/>
              </a:lnSpc>
              <a:spcBef>
                <a:spcPts val="0"/>
              </a:spcBef>
              <a:spcAft>
                <a:spcPts val="0"/>
              </a:spcAft>
              <a:buClr>
                <a:schemeClr val="lt1"/>
              </a:buClr>
              <a:buSzPts val="1400"/>
              <a:buChar char="○"/>
              <a:defRPr>
                <a:solidFill>
                  <a:schemeClr val="lt1"/>
                </a:solidFill>
              </a:defRPr>
            </a:lvl2pPr>
            <a:lvl3pPr lvl="2" algn="l">
              <a:lnSpc>
                <a:spcPct val="100000"/>
              </a:lnSpc>
              <a:spcBef>
                <a:spcPts val="0"/>
              </a:spcBef>
              <a:spcAft>
                <a:spcPts val="0"/>
              </a:spcAft>
              <a:buClr>
                <a:schemeClr val="lt1"/>
              </a:buClr>
              <a:buSzPts val="1400"/>
              <a:buChar char="■"/>
              <a:defRPr>
                <a:solidFill>
                  <a:schemeClr val="lt1"/>
                </a:solidFill>
              </a:defRPr>
            </a:lvl3pPr>
            <a:lvl4pPr lvl="3" algn="l">
              <a:lnSpc>
                <a:spcPct val="100000"/>
              </a:lnSpc>
              <a:spcBef>
                <a:spcPts val="0"/>
              </a:spcBef>
              <a:spcAft>
                <a:spcPts val="0"/>
              </a:spcAft>
              <a:buClr>
                <a:schemeClr val="lt1"/>
              </a:buClr>
              <a:buSzPts val="1400"/>
              <a:buChar char="●"/>
              <a:defRPr>
                <a:solidFill>
                  <a:schemeClr val="lt1"/>
                </a:solidFill>
              </a:defRPr>
            </a:lvl4pPr>
            <a:lvl5pPr lvl="4" algn="l">
              <a:lnSpc>
                <a:spcPct val="100000"/>
              </a:lnSpc>
              <a:spcBef>
                <a:spcPts val="0"/>
              </a:spcBef>
              <a:spcAft>
                <a:spcPts val="0"/>
              </a:spcAft>
              <a:buClr>
                <a:schemeClr val="lt1"/>
              </a:buClr>
              <a:buSzPts val="1400"/>
              <a:buChar char="○"/>
              <a:defRPr>
                <a:solidFill>
                  <a:schemeClr val="lt1"/>
                </a:solidFill>
              </a:defRPr>
            </a:lvl5pPr>
            <a:lvl6pPr lvl="5" algn="l">
              <a:lnSpc>
                <a:spcPct val="100000"/>
              </a:lnSpc>
              <a:spcBef>
                <a:spcPts val="0"/>
              </a:spcBef>
              <a:spcAft>
                <a:spcPts val="0"/>
              </a:spcAft>
              <a:buClr>
                <a:schemeClr val="lt1"/>
              </a:buClr>
              <a:buSzPts val="1400"/>
              <a:buChar char="■"/>
              <a:defRPr>
                <a:solidFill>
                  <a:schemeClr val="lt1"/>
                </a:solidFill>
              </a:defRPr>
            </a:lvl6pPr>
            <a:lvl7pPr lvl="6" algn="l">
              <a:lnSpc>
                <a:spcPct val="100000"/>
              </a:lnSpc>
              <a:spcBef>
                <a:spcPts val="0"/>
              </a:spcBef>
              <a:spcAft>
                <a:spcPts val="0"/>
              </a:spcAft>
              <a:buClr>
                <a:schemeClr val="lt1"/>
              </a:buClr>
              <a:buSzPts val="1400"/>
              <a:buChar char="●"/>
              <a:defRPr>
                <a:solidFill>
                  <a:schemeClr val="lt1"/>
                </a:solidFill>
              </a:defRPr>
            </a:lvl7pPr>
            <a:lvl8pPr lvl="7" algn="l">
              <a:lnSpc>
                <a:spcPct val="100000"/>
              </a:lnSpc>
              <a:spcBef>
                <a:spcPts val="0"/>
              </a:spcBef>
              <a:spcAft>
                <a:spcPts val="0"/>
              </a:spcAft>
              <a:buClr>
                <a:schemeClr val="lt1"/>
              </a:buClr>
              <a:buSzPts val="1400"/>
              <a:buChar char="○"/>
              <a:defRPr>
                <a:solidFill>
                  <a:schemeClr val="lt1"/>
                </a:solidFill>
              </a:defRPr>
            </a:lvl8pPr>
            <a:lvl9pPr lvl="8" algn="l">
              <a:lnSpc>
                <a:spcPct val="100000"/>
              </a:lnSpc>
              <a:spcBef>
                <a:spcPts val="0"/>
              </a:spcBef>
              <a:spcAft>
                <a:spcPts val="0"/>
              </a:spcAft>
              <a:buClr>
                <a:schemeClr val="lt1"/>
              </a:buClr>
              <a:buSzPts val="1400"/>
              <a:buChar char="■"/>
              <a:defRPr>
                <a:solidFill>
                  <a:schemeClr val="lt1"/>
                </a:solidFill>
              </a:defRPr>
            </a:lvl9pPr>
          </a:lstStyle>
          <a:p/>
        </p:txBody>
      </p:sp>
      <p:sp>
        <p:nvSpPr>
          <p:cNvPr id="49" name="Google Shape;49;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50" name="Shape 50"/>
        <p:cNvGrpSpPr/>
        <p:nvPr/>
      </p:nvGrpSpPr>
      <p:grpSpPr>
        <a:xfrm>
          <a:off x="0" y="0"/>
          <a:ext cx="0" cy="0"/>
          <a:chOff x="0" y="0"/>
          <a:chExt cx="0" cy="0"/>
        </a:xfrm>
      </p:grpSpPr>
      <p:sp>
        <p:nvSpPr>
          <p:cNvPr id="51" name="Google Shape;51;p21"/>
          <p:cNvSpPr/>
          <p:nvPr/>
        </p:nvSpPr>
        <p:spPr>
          <a:xfrm>
            <a:off x="713225" y="539500"/>
            <a:ext cx="7717500" cy="4064400"/>
          </a:xfrm>
          <a:prstGeom prst="rect">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1"/>
          <p:cNvSpPr txBox="1"/>
          <p:nvPr>
            <p:ph type="title"/>
          </p:nvPr>
        </p:nvSpPr>
        <p:spPr>
          <a:xfrm>
            <a:off x="1388100" y="1392600"/>
            <a:ext cx="6367800" cy="235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53" name="Google Shape;5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54" name="Shape 54"/>
        <p:cNvGrpSpPr/>
        <p:nvPr/>
      </p:nvGrpSpPr>
      <p:grpSpPr>
        <a:xfrm>
          <a:off x="0" y="0"/>
          <a:ext cx="0" cy="0"/>
          <a:chOff x="0" y="0"/>
          <a:chExt cx="0" cy="0"/>
        </a:xfrm>
      </p:grpSpPr>
      <p:grpSp>
        <p:nvGrpSpPr>
          <p:cNvPr id="55" name="Google Shape;55;p22"/>
          <p:cNvGrpSpPr/>
          <p:nvPr/>
        </p:nvGrpSpPr>
        <p:grpSpPr>
          <a:xfrm>
            <a:off x="713225" y="539500"/>
            <a:ext cx="7717500" cy="4064400"/>
            <a:chOff x="713225" y="539500"/>
            <a:chExt cx="7717500" cy="4064400"/>
          </a:xfrm>
        </p:grpSpPr>
        <p:cxnSp>
          <p:nvCxnSpPr>
            <p:cNvPr id="56" name="Google Shape;56;p22"/>
            <p:cNvCxnSpPr/>
            <p:nvPr/>
          </p:nvCxnSpPr>
          <p:spPr>
            <a:xfrm>
              <a:off x="734825" y="1102075"/>
              <a:ext cx="7674300" cy="0"/>
            </a:xfrm>
            <a:prstGeom prst="straightConnector1">
              <a:avLst/>
            </a:prstGeom>
            <a:noFill/>
            <a:ln cap="flat" cmpd="sng" w="38100">
              <a:solidFill>
                <a:srgbClr val="E95E24"/>
              </a:solidFill>
              <a:prstDash val="solid"/>
              <a:round/>
              <a:headEnd len="sm" w="sm" type="none"/>
              <a:tailEnd len="sm" w="sm" type="none"/>
            </a:ln>
          </p:spPr>
        </p:cxnSp>
        <p:sp>
          <p:nvSpPr>
            <p:cNvPr id="57" name="Google Shape;57;p22"/>
            <p:cNvSpPr/>
            <p:nvPr/>
          </p:nvSpPr>
          <p:spPr>
            <a:xfrm>
              <a:off x="713225" y="539500"/>
              <a:ext cx="7717500" cy="4064400"/>
            </a:xfrm>
            <a:prstGeom prst="rect">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 name="Google Shape;58;p22"/>
            <p:cNvCxnSpPr/>
            <p:nvPr/>
          </p:nvCxnSpPr>
          <p:spPr>
            <a:xfrm rot="10800000">
              <a:off x="4876775" y="1096300"/>
              <a:ext cx="0" cy="3507600"/>
            </a:xfrm>
            <a:prstGeom prst="straightConnector1">
              <a:avLst/>
            </a:prstGeom>
            <a:noFill/>
            <a:ln cap="flat" cmpd="sng" w="38100">
              <a:solidFill>
                <a:srgbClr val="E95E24"/>
              </a:solidFill>
              <a:prstDash val="solid"/>
              <a:round/>
              <a:headEnd len="sm" w="sm" type="none"/>
              <a:tailEnd len="sm" w="sm" type="none"/>
            </a:ln>
          </p:spPr>
        </p:cxnSp>
      </p:grpSp>
      <p:sp>
        <p:nvSpPr>
          <p:cNvPr id="59" name="Google Shape;59;p22"/>
          <p:cNvSpPr txBox="1"/>
          <p:nvPr>
            <p:ph type="title"/>
          </p:nvPr>
        </p:nvSpPr>
        <p:spPr>
          <a:xfrm>
            <a:off x="713250" y="539525"/>
            <a:ext cx="77175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0" name="Google Shape;60;p22"/>
          <p:cNvSpPr txBox="1"/>
          <p:nvPr>
            <p:ph idx="1" type="subTitle"/>
          </p:nvPr>
        </p:nvSpPr>
        <p:spPr>
          <a:xfrm>
            <a:off x="1312950" y="2327975"/>
            <a:ext cx="2973000" cy="130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61" name="Google Shape;61;p22"/>
          <p:cNvSpPr txBox="1"/>
          <p:nvPr>
            <p:ph idx="2" type="subTitle"/>
          </p:nvPr>
        </p:nvSpPr>
        <p:spPr>
          <a:xfrm>
            <a:off x="1312950" y="1809275"/>
            <a:ext cx="2973000" cy="51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63" name="Shape 63"/>
        <p:cNvGrpSpPr/>
        <p:nvPr/>
      </p:nvGrpSpPr>
      <p:grpSpPr>
        <a:xfrm>
          <a:off x="0" y="0"/>
          <a:ext cx="0" cy="0"/>
          <a:chOff x="0" y="0"/>
          <a:chExt cx="0" cy="0"/>
        </a:xfrm>
      </p:grpSpPr>
      <p:sp>
        <p:nvSpPr>
          <p:cNvPr id="64" name="Google Shape;64;p23"/>
          <p:cNvSpPr txBox="1"/>
          <p:nvPr>
            <p:ph type="title"/>
          </p:nvPr>
        </p:nvSpPr>
        <p:spPr>
          <a:xfrm>
            <a:off x="713225" y="3176300"/>
            <a:ext cx="6367800" cy="14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5" name="Google Shape;6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713250" y="539525"/>
            <a:ext cx="77175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lfa Slab One"/>
              <a:buNone/>
              <a:defRPr b="0" i="0" sz="2800" u="none" cap="none" strike="noStrike">
                <a:solidFill>
                  <a:schemeClr val="lt1"/>
                </a:solidFill>
                <a:latin typeface="Alfa Slab One"/>
                <a:ea typeface="Alfa Slab One"/>
                <a:cs typeface="Alfa Slab One"/>
                <a:sym typeface="Alfa Slab One"/>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14"/>
          <p:cNvSpPr txBox="1"/>
          <p:nvPr>
            <p:ph idx="1" type="body"/>
          </p:nvPr>
        </p:nvSpPr>
        <p:spPr>
          <a:xfrm>
            <a:off x="713250" y="1246975"/>
            <a:ext cx="7717500" cy="33570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317500" lvl="1" marL="9144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
        <p:nvSpPr>
          <p:cNvPr id="8" name="Google Shape;8;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Roboto"/>
                <a:ea typeface="Roboto"/>
                <a:cs typeface="Roboto"/>
                <a:sym typeface="Roboto"/>
              </a:defRPr>
            </a:lvl1pPr>
            <a:lvl2pPr lvl="1" algn="r">
              <a:buNone/>
              <a:defRPr sz="1300">
                <a:solidFill>
                  <a:schemeClr val="lt1"/>
                </a:solidFill>
                <a:latin typeface="Roboto"/>
                <a:ea typeface="Roboto"/>
                <a:cs typeface="Roboto"/>
                <a:sym typeface="Roboto"/>
              </a:defRPr>
            </a:lvl2pPr>
            <a:lvl3pPr lvl="2" algn="r">
              <a:buNone/>
              <a:defRPr sz="1300">
                <a:solidFill>
                  <a:schemeClr val="lt1"/>
                </a:solidFill>
                <a:latin typeface="Roboto"/>
                <a:ea typeface="Roboto"/>
                <a:cs typeface="Roboto"/>
                <a:sym typeface="Roboto"/>
              </a:defRPr>
            </a:lvl3pPr>
            <a:lvl4pPr lvl="3" algn="r">
              <a:buNone/>
              <a:defRPr sz="1300">
                <a:solidFill>
                  <a:schemeClr val="lt1"/>
                </a:solidFill>
                <a:latin typeface="Roboto"/>
                <a:ea typeface="Roboto"/>
                <a:cs typeface="Roboto"/>
                <a:sym typeface="Roboto"/>
              </a:defRPr>
            </a:lvl4pPr>
            <a:lvl5pPr lvl="4" algn="r">
              <a:buNone/>
              <a:defRPr sz="1300">
                <a:solidFill>
                  <a:schemeClr val="lt1"/>
                </a:solidFill>
                <a:latin typeface="Roboto"/>
                <a:ea typeface="Roboto"/>
                <a:cs typeface="Roboto"/>
                <a:sym typeface="Roboto"/>
              </a:defRPr>
            </a:lvl5pPr>
            <a:lvl6pPr lvl="5" algn="r">
              <a:buNone/>
              <a:defRPr sz="1300">
                <a:solidFill>
                  <a:schemeClr val="lt1"/>
                </a:solidFill>
                <a:latin typeface="Roboto"/>
                <a:ea typeface="Roboto"/>
                <a:cs typeface="Roboto"/>
                <a:sym typeface="Roboto"/>
              </a:defRPr>
            </a:lvl6pPr>
            <a:lvl7pPr lvl="6" algn="r">
              <a:buNone/>
              <a:defRPr sz="1300">
                <a:solidFill>
                  <a:schemeClr val="lt1"/>
                </a:solidFill>
                <a:latin typeface="Roboto"/>
                <a:ea typeface="Roboto"/>
                <a:cs typeface="Roboto"/>
                <a:sym typeface="Roboto"/>
              </a:defRPr>
            </a:lvl7pPr>
            <a:lvl8pPr lvl="7" algn="r">
              <a:buNone/>
              <a:defRPr sz="1300">
                <a:solidFill>
                  <a:schemeClr val="lt1"/>
                </a:solidFill>
                <a:latin typeface="Roboto"/>
                <a:ea typeface="Roboto"/>
                <a:cs typeface="Roboto"/>
                <a:sym typeface="Roboto"/>
              </a:defRPr>
            </a:lvl8pPr>
            <a:lvl9pPr lvl="8" algn="r">
              <a:buNone/>
              <a:defRPr sz="13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8.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
          <p:cNvSpPr txBox="1"/>
          <p:nvPr>
            <p:ph type="ctrTitle"/>
          </p:nvPr>
        </p:nvSpPr>
        <p:spPr>
          <a:xfrm>
            <a:off x="1009350" y="1140075"/>
            <a:ext cx="4783800" cy="237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4800"/>
              <a:buNone/>
            </a:pPr>
            <a:r>
              <a:rPr lang="en" sz="4600"/>
              <a:t>NBA Game Predictor</a:t>
            </a:r>
            <a:endParaRPr sz="3900">
              <a:solidFill>
                <a:schemeClr val="accent2"/>
              </a:solidFill>
            </a:endParaRPr>
          </a:p>
        </p:txBody>
      </p:sp>
      <p:sp>
        <p:nvSpPr>
          <p:cNvPr id="78" name="Google Shape;78;p1"/>
          <p:cNvSpPr txBox="1"/>
          <p:nvPr>
            <p:ph idx="1" type="subTitle"/>
          </p:nvPr>
        </p:nvSpPr>
        <p:spPr>
          <a:xfrm>
            <a:off x="1009350" y="3556450"/>
            <a:ext cx="4783800" cy="44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By: Logan, Alan, Elias, Phat</a:t>
            </a:r>
            <a:endParaRPr/>
          </a:p>
        </p:txBody>
      </p:sp>
      <p:grpSp>
        <p:nvGrpSpPr>
          <p:cNvPr id="79" name="Google Shape;79;p1"/>
          <p:cNvGrpSpPr/>
          <p:nvPr/>
        </p:nvGrpSpPr>
        <p:grpSpPr>
          <a:xfrm>
            <a:off x="6140188" y="2259275"/>
            <a:ext cx="624975" cy="624950"/>
            <a:chOff x="4259475" y="2709406"/>
            <a:chExt cx="624975" cy="624950"/>
          </a:xfrm>
        </p:grpSpPr>
        <p:sp>
          <p:nvSpPr>
            <p:cNvPr id="80" name="Google Shape;80;p1"/>
            <p:cNvSpPr/>
            <p:nvPr/>
          </p:nvSpPr>
          <p:spPr>
            <a:xfrm>
              <a:off x="4275975" y="2725906"/>
              <a:ext cx="591950" cy="592400"/>
            </a:xfrm>
            <a:custGeom>
              <a:rect b="b" l="l" r="r" t="t"/>
              <a:pathLst>
                <a:path extrusionOk="0" h="23696" w="23678">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4259475" y="2709406"/>
              <a:ext cx="624975" cy="624950"/>
            </a:xfrm>
            <a:custGeom>
              <a:rect b="b" l="l" r="r" t="t"/>
              <a:pathLst>
                <a:path extrusionOk="0" h="24998" w="24999">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 name="Google Shape;82;p1"/>
          <p:cNvGrpSpPr/>
          <p:nvPr/>
        </p:nvGrpSpPr>
        <p:grpSpPr>
          <a:xfrm>
            <a:off x="6148900" y="3178200"/>
            <a:ext cx="624975" cy="624950"/>
            <a:chOff x="5150900" y="2709406"/>
            <a:chExt cx="624975" cy="624950"/>
          </a:xfrm>
        </p:grpSpPr>
        <p:sp>
          <p:nvSpPr>
            <p:cNvPr id="83" name="Google Shape;83;p1"/>
            <p:cNvSpPr/>
            <p:nvPr/>
          </p:nvSpPr>
          <p:spPr>
            <a:xfrm flipH="1" rot="10800000">
              <a:off x="5167400" y="2725456"/>
              <a:ext cx="591950" cy="592400"/>
            </a:xfrm>
            <a:custGeom>
              <a:rect b="b" l="l" r="r" t="t"/>
              <a:pathLst>
                <a:path extrusionOk="0" h="23696" w="23678">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flipH="1" rot="10800000">
              <a:off x="5150900" y="2709406"/>
              <a:ext cx="624975" cy="624950"/>
            </a:xfrm>
            <a:custGeom>
              <a:rect b="b" l="l" r="r" t="t"/>
              <a:pathLst>
                <a:path extrusionOk="0" h="24998" w="24999">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1"/>
          <p:cNvGrpSpPr/>
          <p:nvPr/>
        </p:nvGrpSpPr>
        <p:grpSpPr>
          <a:xfrm>
            <a:off x="6148900" y="1340350"/>
            <a:ext cx="624975" cy="624950"/>
            <a:chOff x="3368050" y="2709406"/>
            <a:chExt cx="624975" cy="624950"/>
          </a:xfrm>
        </p:grpSpPr>
        <p:sp>
          <p:nvSpPr>
            <p:cNvPr id="86" name="Google Shape;86;p1"/>
            <p:cNvSpPr/>
            <p:nvPr/>
          </p:nvSpPr>
          <p:spPr>
            <a:xfrm flipH="1">
              <a:off x="3384575" y="2725906"/>
              <a:ext cx="591950" cy="592400"/>
            </a:xfrm>
            <a:custGeom>
              <a:rect b="b" l="l" r="r" t="t"/>
              <a:pathLst>
                <a:path extrusionOk="0" h="23696" w="23678">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flipH="1">
              <a:off x="3368050" y="2709406"/>
              <a:ext cx="624975" cy="624950"/>
            </a:xfrm>
            <a:custGeom>
              <a:rect b="b" l="l" r="r" t="t"/>
              <a:pathLst>
                <a:path extrusionOk="0" h="24998" w="24999">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1"/>
          <p:cNvGrpSpPr/>
          <p:nvPr/>
        </p:nvGrpSpPr>
        <p:grpSpPr>
          <a:xfrm>
            <a:off x="7129475" y="1270500"/>
            <a:ext cx="2602500" cy="2602500"/>
            <a:chOff x="7129475" y="1270500"/>
            <a:chExt cx="2602500" cy="2602500"/>
          </a:xfrm>
        </p:grpSpPr>
        <p:sp>
          <p:nvSpPr>
            <p:cNvPr id="89" name="Google Shape;89;p1"/>
            <p:cNvSpPr/>
            <p:nvPr/>
          </p:nvSpPr>
          <p:spPr>
            <a:xfrm>
              <a:off x="7415177" y="2348213"/>
              <a:ext cx="446959" cy="447020"/>
            </a:xfrm>
            <a:custGeom>
              <a:rect b="b" l="l" r="r" t="t"/>
              <a:pathLst>
                <a:path extrusionOk="0" h="24232" w="24232">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rot="5400000">
              <a:off x="7129475" y="1270500"/>
              <a:ext cx="2602500" cy="2602500"/>
            </a:xfrm>
            <a:prstGeom prst="pie">
              <a:avLst>
                <a:gd fmla="val 0" name="adj1"/>
                <a:gd fmla="val 10800087" name="adj2"/>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7661825" y="2348250"/>
              <a:ext cx="768900" cy="447000"/>
            </a:xfrm>
            <a:prstGeom prst="rect">
              <a:avLst/>
            </a:prstGeom>
            <a:noFill/>
            <a:ln cap="flat" cmpd="sng" w="38100">
              <a:solidFill>
                <a:srgbClr val="E95E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ec569b498f_0_0"/>
          <p:cNvSpPr txBox="1"/>
          <p:nvPr>
            <p:ph type="title"/>
          </p:nvPr>
        </p:nvSpPr>
        <p:spPr>
          <a:xfrm>
            <a:off x="713250" y="539525"/>
            <a:ext cx="77175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Feature Engineering</a:t>
            </a:r>
            <a:endParaRPr/>
          </a:p>
        </p:txBody>
      </p:sp>
      <p:sp>
        <p:nvSpPr>
          <p:cNvPr id="189" name="Google Shape;189;g1ec569b498f_0_0"/>
          <p:cNvSpPr txBox="1"/>
          <p:nvPr/>
        </p:nvSpPr>
        <p:spPr>
          <a:xfrm>
            <a:off x="672575" y="1048841"/>
            <a:ext cx="7606500" cy="108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300">
                <a:solidFill>
                  <a:schemeClr val="lt1"/>
                </a:solidFill>
              </a:rPr>
              <a:t>Our initial data is not specific enough to what features can help tell us who has a higher chance of winning a match. So, we created our own features based off the data- they are all in numerical format of integer or float.</a:t>
            </a:r>
            <a:endParaRPr sz="1300">
              <a:solidFill>
                <a:schemeClr val="lt1"/>
              </a:solidFill>
            </a:endParaRPr>
          </a:p>
          <a:p>
            <a:pPr indent="0" lvl="0" marL="0" rtl="0" algn="just">
              <a:lnSpc>
                <a:spcPct val="115000"/>
              </a:lnSpc>
              <a:spcBef>
                <a:spcPts val="0"/>
              </a:spcBef>
              <a:spcAft>
                <a:spcPts val="0"/>
              </a:spcAft>
              <a:buNone/>
            </a:pPr>
            <a:r>
              <a:t/>
            </a:r>
            <a:endParaRPr sz="1300">
              <a:solidFill>
                <a:schemeClr val="lt1"/>
              </a:solidFill>
            </a:endParaRPr>
          </a:p>
          <a:p>
            <a:pPr indent="-311150" lvl="0" marL="457200" rtl="0" algn="just">
              <a:lnSpc>
                <a:spcPct val="115000"/>
              </a:lnSpc>
              <a:spcBef>
                <a:spcPts val="0"/>
              </a:spcBef>
              <a:spcAft>
                <a:spcPts val="0"/>
              </a:spcAft>
              <a:buClr>
                <a:schemeClr val="lt1"/>
              </a:buClr>
              <a:buSzPts val="1300"/>
              <a:buChar char="●"/>
            </a:pPr>
            <a:r>
              <a:rPr lang="en" sz="1300">
                <a:solidFill>
                  <a:schemeClr val="lt1"/>
                </a:solidFill>
              </a:rPr>
              <a:t>Average Offensive/Defensive Rating</a:t>
            </a:r>
            <a:endParaRPr sz="1300">
              <a:solidFill>
                <a:schemeClr val="lt1"/>
              </a:solidFill>
            </a:endParaRPr>
          </a:p>
          <a:p>
            <a:pPr indent="-311150" lvl="0" marL="457200" rtl="0" algn="just">
              <a:lnSpc>
                <a:spcPct val="115000"/>
              </a:lnSpc>
              <a:spcBef>
                <a:spcPts val="0"/>
              </a:spcBef>
              <a:spcAft>
                <a:spcPts val="0"/>
              </a:spcAft>
              <a:buClr>
                <a:schemeClr val="lt1"/>
              </a:buClr>
              <a:buSzPts val="1300"/>
              <a:buChar char="●"/>
            </a:pPr>
            <a:r>
              <a:rPr lang="en" sz="1300">
                <a:solidFill>
                  <a:schemeClr val="lt1"/>
                </a:solidFill>
              </a:rPr>
              <a:t>Home Field Advantage</a:t>
            </a:r>
            <a:endParaRPr sz="1300">
              <a:solidFill>
                <a:schemeClr val="lt1"/>
              </a:solidFill>
            </a:endParaRPr>
          </a:p>
          <a:p>
            <a:pPr indent="-311150" lvl="0" marL="457200" rtl="0" algn="just">
              <a:lnSpc>
                <a:spcPct val="115000"/>
              </a:lnSpc>
              <a:spcBef>
                <a:spcPts val="0"/>
              </a:spcBef>
              <a:spcAft>
                <a:spcPts val="0"/>
              </a:spcAft>
              <a:buClr>
                <a:schemeClr val="lt1"/>
              </a:buClr>
              <a:buSzPts val="1300"/>
              <a:buChar char="●"/>
            </a:pPr>
            <a:r>
              <a:rPr lang="en" sz="1300">
                <a:solidFill>
                  <a:schemeClr val="lt1"/>
                </a:solidFill>
              </a:rPr>
              <a:t>Team Form(Last 10 Games)</a:t>
            </a:r>
            <a:endParaRPr sz="1300">
              <a:solidFill>
                <a:schemeClr val="lt1"/>
              </a:solidFill>
            </a:endParaRPr>
          </a:p>
          <a:p>
            <a:pPr indent="-311150" lvl="0" marL="457200" rtl="0" algn="just">
              <a:lnSpc>
                <a:spcPct val="115000"/>
              </a:lnSpc>
              <a:spcBef>
                <a:spcPts val="0"/>
              </a:spcBef>
              <a:spcAft>
                <a:spcPts val="0"/>
              </a:spcAft>
              <a:buClr>
                <a:schemeClr val="lt1"/>
              </a:buClr>
              <a:buSzPts val="1300"/>
              <a:buChar char="●"/>
            </a:pPr>
            <a:r>
              <a:rPr lang="en" sz="1300">
                <a:solidFill>
                  <a:schemeClr val="lt1"/>
                </a:solidFill>
              </a:rPr>
              <a:t>Injury Rating</a:t>
            </a:r>
            <a:endParaRPr sz="1300">
              <a:solidFill>
                <a:schemeClr val="lt1"/>
              </a:solidFill>
            </a:endParaRPr>
          </a:p>
          <a:p>
            <a:pPr indent="-311150" lvl="0" marL="457200" rtl="0" algn="just">
              <a:lnSpc>
                <a:spcPct val="115000"/>
              </a:lnSpc>
              <a:spcBef>
                <a:spcPts val="0"/>
              </a:spcBef>
              <a:spcAft>
                <a:spcPts val="0"/>
              </a:spcAft>
              <a:buClr>
                <a:schemeClr val="lt1"/>
              </a:buClr>
              <a:buSzPts val="1300"/>
              <a:buChar char="●"/>
            </a:pPr>
            <a:r>
              <a:rPr lang="en" sz="1300">
                <a:solidFill>
                  <a:schemeClr val="lt1"/>
                </a:solidFill>
              </a:rPr>
              <a:t>Plus Minus Average Performance of Team</a:t>
            </a:r>
            <a:endParaRPr sz="1300">
              <a:solidFill>
                <a:schemeClr val="lt1"/>
              </a:solidFill>
            </a:endParaRPr>
          </a:p>
          <a:p>
            <a:pPr indent="-311150" lvl="0" marL="457200" rtl="0" algn="just">
              <a:lnSpc>
                <a:spcPct val="115000"/>
              </a:lnSpc>
              <a:spcBef>
                <a:spcPts val="0"/>
              </a:spcBef>
              <a:spcAft>
                <a:spcPts val="0"/>
              </a:spcAft>
              <a:buClr>
                <a:schemeClr val="lt1"/>
              </a:buClr>
              <a:buSzPts val="1300"/>
              <a:buChar char="●"/>
            </a:pPr>
            <a:r>
              <a:rPr lang="en" sz="1300">
                <a:solidFill>
                  <a:schemeClr val="lt1"/>
                </a:solidFill>
              </a:rPr>
              <a:t>Team Age</a:t>
            </a:r>
            <a:endParaRPr sz="1300">
              <a:solidFill>
                <a:schemeClr val="lt1"/>
              </a:solidFill>
            </a:endParaRPr>
          </a:p>
          <a:p>
            <a:pPr indent="-311150" lvl="0" marL="457200" rtl="0" algn="just">
              <a:lnSpc>
                <a:spcPct val="115000"/>
              </a:lnSpc>
              <a:spcBef>
                <a:spcPts val="0"/>
              </a:spcBef>
              <a:spcAft>
                <a:spcPts val="0"/>
              </a:spcAft>
              <a:buClr>
                <a:schemeClr val="lt1"/>
              </a:buClr>
              <a:buSzPts val="1300"/>
              <a:buChar char="●"/>
            </a:pPr>
            <a:r>
              <a:rPr lang="en" sz="1300">
                <a:solidFill>
                  <a:schemeClr val="lt1"/>
                </a:solidFill>
              </a:rPr>
              <a:t>Average Team Skill Rating</a:t>
            </a:r>
            <a:endParaRPr sz="1300">
              <a:solidFill>
                <a:schemeClr val="lt1"/>
              </a:solidFill>
            </a:endParaRPr>
          </a:p>
          <a:p>
            <a:pPr indent="-311150" lvl="0" marL="457200" rtl="0" algn="just">
              <a:lnSpc>
                <a:spcPct val="115000"/>
              </a:lnSpc>
              <a:spcBef>
                <a:spcPts val="0"/>
              </a:spcBef>
              <a:spcAft>
                <a:spcPts val="0"/>
              </a:spcAft>
              <a:buClr>
                <a:schemeClr val="lt1"/>
              </a:buClr>
              <a:buSzPts val="1300"/>
              <a:buChar char="●"/>
            </a:pPr>
            <a:r>
              <a:rPr lang="en" sz="1300">
                <a:solidFill>
                  <a:schemeClr val="lt1"/>
                </a:solidFill>
              </a:rPr>
              <a:t>Number of Superstars</a:t>
            </a:r>
            <a:endParaRPr sz="1300">
              <a:solidFill>
                <a:schemeClr val="lt1"/>
              </a:solidFill>
            </a:endParaRPr>
          </a:p>
          <a:p>
            <a:pPr indent="-311150" lvl="0" marL="457200" rtl="0" algn="just">
              <a:lnSpc>
                <a:spcPct val="115000"/>
              </a:lnSpc>
              <a:spcBef>
                <a:spcPts val="0"/>
              </a:spcBef>
              <a:spcAft>
                <a:spcPts val="0"/>
              </a:spcAft>
              <a:buClr>
                <a:schemeClr val="lt1"/>
              </a:buClr>
              <a:buSzPts val="1300"/>
              <a:buChar char="●"/>
            </a:pPr>
            <a:r>
              <a:rPr lang="en" sz="1300">
                <a:solidFill>
                  <a:schemeClr val="lt1"/>
                </a:solidFill>
              </a:rPr>
              <a:t>Max Player Rating</a:t>
            </a:r>
            <a:endParaRPr sz="1300">
              <a:solidFill>
                <a:schemeClr val="lt1"/>
              </a:solidFill>
            </a:endParaRPr>
          </a:p>
          <a:p>
            <a:pPr indent="0" lvl="0" marL="457200" rtl="0" algn="just">
              <a:lnSpc>
                <a:spcPct val="115000"/>
              </a:lnSpc>
              <a:spcBef>
                <a:spcPts val="0"/>
              </a:spcBef>
              <a:spcAft>
                <a:spcPts val="0"/>
              </a:spcAft>
              <a:buNone/>
            </a:pPr>
            <a:r>
              <a:t/>
            </a:r>
            <a:endParaRPr sz="1300">
              <a:solidFill>
                <a:schemeClr val="lt1"/>
              </a:solidFill>
            </a:endParaRPr>
          </a:p>
          <a:p>
            <a:pPr indent="0" lvl="0" marL="457200" rtl="0" algn="just">
              <a:lnSpc>
                <a:spcPct val="115000"/>
              </a:lnSpc>
              <a:spcBef>
                <a:spcPts val="0"/>
              </a:spcBef>
              <a:spcAft>
                <a:spcPts val="0"/>
              </a:spcAft>
              <a:buNone/>
            </a:pPr>
            <a:r>
              <a:t/>
            </a:r>
            <a:endParaRPr sz="1300">
              <a:solidFill>
                <a:schemeClr val="lt1"/>
              </a:solidFill>
            </a:endParaRPr>
          </a:p>
          <a:p>
            <a:pPr indent="0" lvl="0" marL="457200" rtl="0" algn="just">
              <a:lnSpc>
                <a:spcPct val="115000"/>
              </a:lnSpc>
              <a:spcBef>
                <a:spcPts val="0"/>
              </a:spcBef>
              <a:spcAft>
                <a:spcPts val="0"/>
              </a:spcAft>
              <a:buNone/>
            </a:pPr>
            <a:r>
              <a:t/>
            </a:r>
            <a:endParaRPr sz="1300">
              <a:solidFill>
                <a:schemeClr val="lt1"/>
              </a:solidFill>
            </a:endParaRPr>
          </a:p>
          <a:p>
            <a:pPr indent="0" lvl="0" marL="0" rtl="0" algn="just">
              <a:lnSpc>
                <a:spcPct val="115000"/>
              </a:lnSpc>
              <a:spcBef>
                <a:spcPts val="0"/>
              </a:spcBef>
              <a:spcAft>
                <a:spcPts val="0"/>
              </a:spcAft>
              <a:buNone/>
            </a:pPr>
            <a:r>
              <a:t/>
            </a:r>
            <a:endParaRPr sz="1300">
              <a:solidFill>
                <a:schemeClr val="lt1"/>
              </a:solidFill>
            </a:endParaRPr>
          </a:p>
          <a:p>
            <a:pPr indent="0" lvl="0" marL="0" rtl="0" algn="just">
              <a:lnSpc>
                <a:spcPct val="115000"/>
              </a:lnSpc>
              <a:spcBef>
                <a:spcPts val="0"/>
              </a:spcBef>
              <a:spcAft>
                <a:spcPts val="0"/>
              </a:spcAft>
              <a:buNone/>
            </a:pPr>
            <a:r>
              <a:t/>
            </a:r>
            <a:endParaRPr sz="1100">
              <a:solidFill>
                <a:schemeClr val="lt1"/>
              </a:solidFill>
            </a:endParaRPr>
          </a:p>
          <a:p>
            <a:pPr indent="0" lvl="0" marL="0" marR="0" rtl="0" algn="l">
              <a:lnSpc>
                <a:spcPct val="100000"/>
              </a:lnSpc>
              <a:spcBef>
                <a:spcPts val="150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190" name="Google Shape;190;g1ec569b498f_0_0"/>
          <p:cNvPicPr preferRelativeResize="0"/>
          <p:nvPr/>
        </p:nvPicPr>
        <p:blipFill>
          <a:blip r:embed="rId3">
            <a:alphaModFix/>
          </a:blip>
          <a:stretch>
            <a:fillRect/>
          </a:stretch>
        </p:blipFill>
        <p:spPr>
          <a:xfrm>
            <a:off x="4702675" y="1579097"/>
            <a:ext cx="3510775" cy="2343731"/>
          </a:xfrm>
          <a:prstGeom prst="rect">
            <a:avLst/>
          </a:prstGeom>
          <a:noFill/>
          <a:ln>
            <a:noFill/>
          </a:ln>
        </p:spPr>
      </p:pic>
      <p:sp>
        <p:nvSpPr>
          <p:cNvPr id="191" name="Google Shape;191;g1ec569b498f_0_0"/>
          <p:cNvSpPr txBox="1"/>
          <p:nvPr/>
        </p:nvSpPr>
        <p:spPr>
          <a:xfrm>
            <a:off x="4644225" y="3842250"/>
            <a:ext cx="4565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accent6"/>
                </a:solidFill>
                <a:latin typeface="Roboto"/>
                <a:ea typeface="Roboto"/>
                <a:cs typeface="Roboto"/>
                <a:sym typeface="Roboto"/>
              </a:rPr>
              <a:t>In basketball, NBA teams win 62.7% of their home games. </a:t>
            </a:r>
            <a:endParaRPr i="1" sz="900">
              <a:solidFill>
                <a:schemeClr val="accent6"/>
              </a:solidFill>
              <a:latin typeface="Roboto"/>
              <a:ea typeface="Roboto"/>
              <a:cs typeface="Roboto"/>
              <a:sym typeface="Roboto"/>
            </a:endParaRPr>
          </a:p>
          <a:p>
            <a:pPr indent="0" lvl="0" marL="0" rtl="0" algn="l">
              <a:spcBef>
                <a:spcPts val="0"/>
              </a:spcBef>
              <a:spcAft>
                <a:spcPts val="0"/>
              </a:spcAft>
              <a:buNone/>
            </a:pPr>
            <a:r>
              <a:rPr i="1" lang="en" sz="900">
                <a:solidFill>
                  <a:schemeClr val="accent6"/>
                </a:solidFill>
                <a:latin typeface="Roboto"/>
                <a:ea typeface="Roboto"/>
                <a:cs typeface="Roboto"/>
                <a:sym typeface="Roboto"/>
              </a:rPr>
              <a:t>It’s important to keep track of a team’s consistency at home</a:t>
            </a:r>
            <a:endParaRPr i="1" sz="900">
              <a:solidFill>
                <a:schemeClr val="accent6"/>
              </a:solidFill>
              <a:latin typeface="Roboto"/>
              <a:ea typeface="Roboto"/>
              <a:cs typeface="Roboto"/>
              <a:sym typeface="Roboto"/>
            </a:endParaRPr>
          </a:p>
          <a:p>
            <a:pPr indent="0" lvl="0" marL="0" rtl="0" algn="l">
              <a:spcBef>
                <a:spcPts val="0"/>
              </a:spcBef>
              <a:spcAft>
                <a:spcPts val="0"/>
              </a:spcAft>
              <a:buNone/>
            </a:pPr>
            <a:r>
              <a:rPr i="1" lang="en" sz="900">
                <a:solidFill>
                  <a:schemeClr val="accent6"/>
                </a:solidFill>
                <a:latin typeface="Roboto"/>
                <a:ea typeface="Roboto"/>
                <a:cs typeface="Roboto"/>
                <a:sym typeface="Roboto"/>
              </a:rPr>
              <a:t>t</a:t>
            </a:r>
            <a:r>
              <a:rPr i="1" lang="en" sz="900">
                <a:solidFill>
                  <a:schemeClr val="accent6"/>
                </a:solidFill>
                <a:latin typeface="Roboto"/>
                <a:ea typeface="Roboto"/>
                <a:cs typeface="Roboto"/>
                <a:sym typeface="Roboto"/>
              </a:rPr>
              <a:t>o help support or model’s decision.</a:t>
            </a:r>
            <a:endParaRPr i="1" sz="900">
              <a:solidFill>
                <a:schemeClr val="accent6"/>
              </a:solidFill>
              <a:latin typeface="Roboto"/>
              <a:ea typeface="Roboto"/>
              <a:cs typeface="Roboto"/>
              <a:sym typeface="Roboto"/>
            </a:endParaRPr>
          </a:p>
          <a:p>
            <a:pPr indent="0" lvl="0" marL="0" rtl="0" algn="l">
              <a:spcBef>
                <a:spcPts val="0"/>
              </a:spcBef>
              <a:spcAft>
                <a:spcPts val="0"/>
              </a:spcAft>
              <a:buNone/>
            </a:pPr>
            <a:r>
              <a:rPr lang="en" sz="700">
                <a:solidFill>
                  <a:schemeClr val="accent6"/>
                </a:solidFill>
                <a:latin typeface="Roboto"/>
                <a:ea typeface="Roboto"/>
                <a:cs typeface="Roboto"/>
                <a:sym typeface="Roboto"/>
              </a:rPr>
              <a:t>(Source: </a:t>
            </a:r>
            <a:r>
              <a:rPr lang="en" sz="700">
                <a:solidFill>
                  <a:schemeClr val="accent6"/>
                </a:solidFill>
                <a:latin typeface="Roboto"/>
                <a:ea typeface="Roboto"/>
                <a:cs typeface="Roboto"/>
                <a:sym typeface="Roboto"/>
              </a:rPr>
              <a:t>Chicago Booth</a:t>
            </a:r>
            <a:r>
              <a:rPr lang="en" sz="700">
                <a:solidFill>
                  <a:schemeClr val="accent6"/>
                </a:solidFill>
                <a:latin typeface="Roboto"/>
                <a:ea typeface="Roboto"/>
                <a:cs typeface="Roboto"/>
                <a:sym typeface="Roboto"/>
              </a:rPr>
              <a:t> Sports Research)</a:t>
            </a:r>
            <a:endParaRPr sz="700">
              <a:solidFill>
                <a:schemeClr val="accent6"/>
              </a:solidFill>
              <a:latin typeface="Roboto"/>
              <a:ea typeface="Roboto"/>
              <a:cs typeface="Roboto"/>
              <a:sym typeface="Roboto"/>
            </a:endParaRPr>
          </a:p>
        </p:txBody>
      </p:sp>
      <p:sp>
        <p:nvSpPr>
          <p:cNvPr id="192" name="Google Shape;192;g1ec569b498f_0_0"/>
          <p:cNvSpPr txBox="1"/>
          <p:nvPr/>
        </p:nvSpPr>
        <p:spPr>
          <a:xfrm>
            <a:off x="2805550" y="4216525"/>
            <a:ext cx="472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
        <p:nvSpPr>
          <p:cNvPr id="193" name="Google Shape;193;g1ec569b498f_0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ec569b498f_0_12"/>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 Injury Rating</a:t>
            </a:r>
            <a:endParaRPr/>
          </a:p>
        </p:txBody>
      </p:sp>
      <p:sp>
        <p:nvSpPr>
          <p:cNvPr id="199" name="Google Shape;199;g1ec569b498f_0_12"/>
          <p:cNvSpPr txBox="1"/>
          <p:nvPr/>
        </p:nvSpPr>
        <p:spPr>
          <a:xfrm>
            <a:off x="713250" y="1159350"/>
            <a:ext cx="3573000" cy="34017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lt1"/>
              </a:buClr>
              <a:buSzPts val="1200"/>
              <a:buChar char="●"/>
            </a:pPr>
            <a:r>
              <a:rPr lang="en" sz="1200">
                <a:solidFill>
                  <a:schemeClr val="lt1"/>
                </a:solidFill>
              </a:rPr>
              <a:t>NBA Seasons are full of injuries for every team. Injuries to impact players can </a:t>
            </a:r>
            <a:r>
              <a:rPr lang="en" sz="1200">
                <a:solidFill>
                  <a:schemeClr val="lt1"/>
                </a:solidFill>
              </a:rPr>
              <a:t>dramatically</a:t>
            </a:r>
            <a:r>
              <a:rPr lang="en" sz="1200">
                <a:solidFill>
                  <a:schemeClr val="lt1"/>
                </a:solidFill>
              </a:rPr>
              <a:t> impact the chance of a team winning a game.</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We engineered a durability rating for each team by season to consider injuries in our model decision making.</a:t>
            </a:r>
            <a:endParaRPr sz="1200">
              <a:solidFill>
                <a:schemeClr val="lt1"/>
              </a:solidFill>
            </a:endParaRPr>
          </a:p>
          <a:p>
            <a:pPr indent="0" lvl="0" marL="0" rtl="0" algn="just">
              <a:lnSpc>
                <a:spcPct val="115000"/>
              </a:lnSpc>
              <a:spcBef>
                <a:spcPts val="0"/>
              </a:spcBef>
              <a:spcAft>
                <a:spcPts val="0"/>
              </a:spcAft>
              <a:buNone/>
            </a:pPr>
            <a:r>
              <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Durability scores for each team are calculated by:</a:t>
            </a:r>
            <a:endParaRPr sz="1200">
              <a:solidFill>
                <a:schemeClr val="lt1"/>
              </a:solidFill>
            </a:endParaRPr>
          </a:p>
          <a:p>
            <a:pPr indent="0" lvl="0" marL="0" rtl="0" algn="just">
              <a:lnSpc>
                <a:spcPct val="115000"/>
              </a:lnSpc>
              <a:spcBef>
                <a:spcPts val="0"/>
              </a:spcBef>
              <a:spcAft>
                <a:spcPts val="0"/>
              </a:spcAft>
              <a:buNone/>
            </a:pPr>
            <a:r>
              <a:t/>
            </a:r>
            <a:endParaRPr sz="1200">
              <a:solidFill>
                <a:schemeClr val="lt1"/>
              </a:solidFill>
            </a:endParaRPr>
          </a:p>
          <a:p>
            <a:pPr indent="0" lvl="0" marL="457200" rtl="0" algn="just">
              <a:lnSpc>
                <a:spcPct val="115000"/>
              </a:lnSpc>
              <a:spcBef>
                <a:spcPts val="0"/>
              </a:spcBef>
              <a:spcAft>
                <a:spcPts val="0"/>
              </a:spcAft>
              <a:buNone/>
            </a:pPr>
            <a:r>
              <a:rPr lang="en" sz="1200">
                <a:solidFill>
                  <a:schemeClr val="lt1"/>
                </a:solidFill>
              </a:rPr>
              <a:t>for each player on the team all the way up                  to the currently predicted game’s time.</a:t>
            </a:r>
            <a:endParaRPr sz="1200">
              <a:solidFill>
                <a:schemeClr val="lt1"/>
              </a:solidFill>
            </a:endParaRPr>
          </a:p>
          <a:p>
            <a:pPr indent="0" lvl="0" marL="457200" rtl="0" algn="just">
              <a:lnSpc>
                <a:spcPct val="115000"/>
              </a:lnSpc>
              <a:spcBef>
                <a:spcPts val="0"/>
              </a:spcBef>
              <a:spcAft>
                <a:spcPts val="0"/>
              </a:spcAft>
              <a:buNone/>
            </a:pPr>
            <a:r>
              <a:t/>
            </a:r>
            <a:endParaRPr sz="1300">
              <a:solidFill>
                <a:schemeClr val="lt1"/>
              </a:solidFill>
            </a:endParaRPr>
          </a:p>
        </p:txBody>
      </p:sp>
      <p:pic>
        <p:nvPicPr>
          <p:cNvPr id="200" name="Google Shape;200;g1ec569b498f_0_12"/>
          <p:cNvPicPr preferRelativeResize="0"/>
          <p:nvPr/>
        </p:nvPicPr>
        <p:blipFill>
          <a:blip r:embed="rId3">
            <a:alphaModFix/>
          </a:blip>
          <a:stretch>
            <a:fillRect/>
          </a:stretch>
        </p:blipFill>
        <p:spPr>
          <a:xfrm>
            <a:off x="4533550" y="1280600"/>
            <a:ext cx="2410598" cy="1606677"/>
          </a:xfrm>
          <a:prstGeom prst="rect">
            <a:avLst/>
          </a:prstGeom>
          <a:noFill/>
          <a:ln>
            <a:noFill/>
          </a:ln>
        </p:spPr>
      </p:pic>
      <p:pic>
        <p:nvPicPr>
          <p:cNvPr id="201" name="Google Shape;201;g1ec569b498f_0_12"/>
          <p:cNvPicPr preferRelativeResize="0"/>
          <p:nvPr/>
        </p:nvPicPr>
        <p:blipFill>
          <a:blip r:embed="rId4">
            <a:alphaModFix/>
          </a:blip>
          <a:stretch>
            <a:fillRect/>
          </a:stretch>
        </p:blipFill>
        <p:spPr>
          <a:xfrm>
            <a:off x="5863150" y="2887275"/>
            <a:ext cx="2476843" cy="1393224"/>
          </a:xfrm>
          <a:prstGeom prst="rect">
            <a:avLst/>
          </a:prstGeom>
          <a:noFill/>
          <a:ln>
            <a:noFill/>
          </a:ln>
        </p:spPr>
      </p:pic>
      <p:sp>
        <p:nvSpPr>
          <p:cNvPr id="202" name="Google Shape;202;g1ec569b498f_0_12"/>
          <p:cNvSpPr txBox="1"/>
          <p:nvPr/>
        </p:nvSpPr>
        <p:spPr>
          <a:xfrm>
            <a:off x="7001850" y="1365000"/>
            <a:ext cx="1325400" cy="11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1"/>
                </a:solidFill>
                <a:latin typeface="Roboto"/>
                <a:ea typeface="Roboto"/>
                <a:cs typeface="Roboto"/>
                <a:sym typeface="Roboto"/>
              </a:rPr>
              <a:t>The 2017-18 76ers had one of the lowest durability ratings of </a:t>
            </a:r>
            <a:r>
              <a:rPr b="1" i="1" lang="en" sz="900">
                <a:solidFill>
                  <a:schemeClr val="lt1"/>
                </a:solidFill>
                <a:latin typeface="Roboto"/>
                <a:ea typeface="Roboto"/>
                <a:cs typeface="Roboto"/>
                <a:sym typeface="Roboto"/>
              </a:rPr>
              <a:t>6.3</a:t>
            </a:r>
            <a:r>
              <a:rPr i="1" lang="en" sz="900">
                <a:solidFill>
                  <a:schemeClr val="lt1"/>
                </a:solidFill>
                <a:latin typeface="Roboto"/>
                <a:ea typeface="Roboto"/>
                <a:cs typeface="Roboto"/>
                <a:sym typeface="Roboto"/>
              </a:rPr>
              <a:t>: Their starting 5 alone already missed over 100+ games the year before, including 50 games missed by superstar Joel Embiid.</a:t>
            </a:r>
            <a:endParaRPr i="1" sz="900">
              <a:solidFill>
                <a:schemeClr val="lt1"/>
              </a:solidFill>
              <a:latin typeface="Roboto"/>
              <a:ea typeface="Roboto"/>
              <a:cs typeface="Roboto"/>
              <a:sym typeface="Roboto"/>
            </a:endParaRPr>
          </a:p>
        </p:txBody>
      </p:sp>
      <p:sp>
        <p:nvSpPr>
          <p:cNvPr id="203" name="Google Shape;203;g1ec569b498f_0_12"/>
          <p:cNvSpPr txBox="1"/>
          <p:nvPr/>
        </p:nvSpPr>
        <p:spPr>
          <a:xfrm>
            <a:off x="4533550" y="3207675"/>
            <a:ext cx="1458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lt1"/>
                </a:solidFill>
                <a:latin typeface="Roboto"/>
                <a:ea typeface="Roboto"/>
                <a:cs typeface="Roboto"/>
                <a:sym typeface="Roboto"/>
              </a:rPr>
              <a:t>The 2017-18 Warriors had a very high durability rating of </a:t>
            </a:r>
            <a:r>
              <a:rPr b="1" i="1" lang="en" sz="900">
                <a:solidFill>
                  <a:schemeClr val="lt1"/>
                </a:solidFill>
                <a:latin typeface="Roboto"/>
                <a:ea typeface="Roboto"/>
                <a:cs typeface="Roboto"/>
                <a:sym typeface="Roboto"/>
              </a:rPr>
              <a:t>9.3</a:t>
            </a:r>
            <a:r>
              <a:rPr i="1" lang="en" sz="900">
                <a:solidFill>
                  <a:schemeClr val="lt1"/>
                </a:solidFill>
                <a:latin typeface="Roboto"/>
                <a:ea typeface="Roboto"/>
                <a:cs typeface="Roboto"/>
                <a:sym typeface="Roboto"/>
              </a:rPr>
              <a:t> </a:t>
            </a:r>
            <a:r>
              <a:rPr i="1" lang="en" sz="900">
                <a:solidFill>
                  <a:schemeClr val="lt1"/>
                </a:solidFill>
                <a:latin typeface="Roboto"/>
                <a:ea typeface="Roboto"/>
                <a:cs typeface="Roboto"/>
                <a:sym typeface="Roboto"/>
              </a:rPr>
              <a:t>due to their top star players + bench playing over 90% of their games in recent years.</a:t>
            </a:r>
            <a:endParaRPr i="1" sz="900">
              <a:solidFill>
                <a:schemeClr val="lt1"/>
              </a:solidFill>
              <a:latin typeface="Roboto"/>
              <a:ea typeface="Roboto"/>
              <a:cs typeface="Roboto"/>
              <a:sym typeface="Roboto"/>
            </a:endParaRPr>
          </a:p>
        </p:txBody>
      </p:sp>
      <p:sp>
        <p:nvSpPr>
          <p:cNvPr id="204" name="Google Shape;204;g1ec569b498f_0_12"/>
          <p:cNvSpPr txBox="1"/>
          <p:nvPr/>
        </p:nvSpPr>
        <p:spPr>
          <a:xfrm>
            <a:off x="1926825" y="3055650"/>
            <a:ext cx="3083100" cy="7830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 sz="800">
                <a:solidFill>
                  <a:schemeClr val="lt1"/>
                </a:solidFill>
              </a:rPr>
              <a:t>Player amount of games played </a:t>
            </a:r>
            <a:endParaRPr sz="800">
              <a:solidFill>
                <a:schemeClr val="lt1"/>
              </a:solidFill>
            </a:endParaRPr>
          </a:p>
          <a:p>
            <a:pPr indent="0" lvl="0" marL="457200" rtl="0" algn="just">
              <a:lnSpc>
                <a:spcPct val="115000"/>
              </a:lnSpc>
              <a:spcBef>
                <a:spcPts val="0"/>
              </a:spcBef>
              <a:spcAft>
                <a:spcPts val="0"/>
              </a:spcAft>
              <a:buNone/>
            </a:pPr>
            <a:r>
              <a:rPr lang="en" sz="800">
                <a:solidFill>
                  <a:schemeClr val="lt1"/>
                </a:solidFill>
              </a:rPr>
              <a:t>—---------------------------------------- </a:t>
            </a:r>
            <a:endParaRPr sz="800">
              <a:solidFill>
                <a:schemeClr val="lt1"/>
              </a:solidFill>
            </a:endParaRPr>
          </a:p>
          <a:p>
            <a:pPr indent="0" lvl="0" marL="457200" rtl="0" algn="just">
              <a:lnSpc>
                <a:spcPct val="115000"/>
              </a:lnSpc>
              <a:spcBef>
                <a:spcPts val="0"/>
              </a:spcBef>
              <a:spcAft>
                <a:spcPts val="0"/>
              </a:spcAft>
              <a:buNone/>
            </a:pPr>
            <a:r>
              <a:rPr lang="en" sz="800">
                <a:solidFill>
                  <a:schemeClr val="lt1"/>
                </a:solidFill>
              </a:rPr>
              <a:t>       total possible games. </a:t>
            </a:r>
            <a:endParaRPr sz="800">
              <a:solidFill>
                <a:schemeClr val="lt1"/>
              </a:solidFill>
            </a:endParaRPr>
          </a:p>
        </p:txBody>
      </p:sp>
      <p:cxnSp>
        <p:nvCxnSpPr>
          <p:cNvPr id="205" name="Google Shape;205;g1ec569b498f_0_12"/>
          <p:cNvCxnSpPr/>
          <p:nvPr/>
        </p:nvCxnSpPr>
        <p:spPr>
          <a:xfrm flipH="1" rot="10800000">
            <a:off x="4459350" y="1104450"/>
            <a:ext cx="16500" cy="3511500"/>
          </a:xfrm>
          <a:prstGeom prst="straightConnector1">
            <a:avLst/>
          </a:prstGeom>
          <a:noFill/>
          <a:ln cap="flat" cmpd="sng" w="9525">
            <a:solidFill>
              <a:schemeClr val="accent1"/>
            </a:solidFill>
            <a:prstDash val="solid"/>
            <a:round/>
            <a:headEnd len="med" w="med" type="none"/>
            <a:tailEnd len="med" w="med" type="none"/>
          </a:ln>
        </p:spPr>
      </p:cxnSp>
      <p:sp>
        <p:nvSpPr>
          <p:cNvPr id="206" name="Google Shape;206;g1ec569b498f_0_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62a20a3ba3_0_1"/>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Explained: In-Season Form</a:t>
            </a:r>
            <a:endParaRPr/>
          </a:p>
        </p:txBody>
      </p:sp>
      <p:sp>
        <p:nvSpPr>
          <p:cNvPr id="212" name="Google Shape;212;g262a20a3ba3_0_1"/>
          <p:cNvSpPr txBox="1"/>
          <p:nvPr/>
        </p:nvSpPr>
        <p:spPr>
          <a:xfrm>
            <a:off x="791700" y="1112225"/>
            <a:ext cx="7560600" cy="714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300">
                <a:solidFill>
                  <a:schemeClr val="lt1"/>
                </a:solidFill>
              </a:rPr>
              <a:t>Furthermore, we wanted to measure a team’s rolling average to measure their current form in the season. This will have the ability to measure any cold or hot streaks that the team may be going through as the season is extremely long and taxing to the players. Thus, we measured the following:</a:t>
            </a:r>
            <a:endParaRPr sz="1300">
              <a:solidFill>
                <a:schemeClr val="lt1"/>
              </a:solidFill>
            </a:endParaRPr>
          </a:p>
        </p:txBody>
      </p:sp>
      <p:pic>
        <p:nvPicPr>
          <p:cNvPr id="213" name="Google Shape;213;g262a20a3ba3_0_1"/>
          <p:cNvPicPr preferRelativeResize="0"/>
          <p:nvPr/>
        </p:nvPicPr>
        <p:blipFill>
          <a:blip r:embed="rId3">
            <a:alphaModFix/>
          </a:blip>
          <a:stretch>
            <a:fillRect/>
          </a:stretch>
        </p:blipFill>
        <p:spPr>
          <a:xfrm>
            <a:off x="5047075" y="2078825"/>
            <a:ext cx="3186002" cy="2123476"/>
          </a:xfrm>
          <a:prstGeom prst="rect">
            <a:avLst/>
          </a:prstGeom>
          <a:noFill/>
          <a:ln>
            <a:noFill/>
          </a:ln>
        </p:spPr>
      </p:pic>
      <p:sp>
        <p:nvSpPr>
          <p:cNvPr id="214" name="Google Shape;214;g262a20a3ba3_0_1"/>
          <p:cNvSpPr txBox="1"/>
          <p:nvPr/>
        </p:nvSpPr>
        <p:spPr>
          <a:xfrm>
            <a:off x="791700" y="2078825"/>
            <a:ext cx="4151700" cy="2185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Roboto"/>
              <a:buAutoNum type="arabicPeriod"/>
            </a:pPr>
            <a:r>
              <a:rPr lang="en" sz="1200">
                <a:solidFill>
                  <a:schemeClr val="lt1"/>
                </a:solidFill>
                <a:latin typeface="Roboto"/>
                <a:ea typeface="Roboto"/>
                <a:cs typeface="Roboto"/>
                <a:sym typeface="Roboto"/>
              </a:rPr>
              <a:t>Average Offensive Rating in the Last Ten Games</a:t>
            </a:r>
            <a:endParaRPr sz="1200">
              <a:solidFill>
                <a:schemeClr val="lt1"/>
              </a:solidFill>
              <a:latin typeface="Roboto"/>
              <a:ea typeface="Roboto"/>
              <a:cs typeface="Roboto"/>
              <a:sym typeface="Roboto"/>
            </a:endParaRPr>
          </a:p>
          <a:p>
            <a:pPr indent="0" lvl="0" marL="457200" rtl="0" algn="l">
              <a:spcBef>
                <a:spcPts val="0"/>
              </a:spcBef>
              <a:spcAft>
                <a:spcPts val="0"/>
              </a:spcAft>
              <a:buNone/>
            </a:pPr>
            <a:r>
              <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AutoNum type="arabicPeriod"/>
            </a:pPr>
            <a:r>
              <a:rPr lang="en" sz="1200">
                <a:solidFill>
                  <a:schemeClr val="lt1"/>
                </a:solidFill>
                <a:latin typeface="Roboto"/>
                <a:ea typeface="Roboto"/>
                <a:cs typeface="Roboto"/>
                <a:sym typeface="Roboto"/>
              </a:rPr>
              <a:t>Average Defensive Rating in the Last Ten Games</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AutoNum type="arabicPeriod"/>
            </a:pPr>
            <a:r>
              <a:rPr lang="en" sz="1200">
                <a:solidFill>
                  <a:schemeClr val="lt1"/>
                </a:solidFill>
                <a:latin typeface="Roboto"/>
                <a:ea typeface="Roboto"/>
                <a:cs typeface="Roboto"/>
                <a:sym typeface="Roboto"/>
              </a:rPr>
              <a:t>Games Won in the Last Ten Games</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AutoNum type="arabicPeriod"/>
            </a:pPr>
            <a:r>
              <a:rPr lang="en" sz="1200">
                <a:solidFill>
                  <a:schemeClr val="lt1"/>
                </a:solidFill>
                <a:latin typeface="Roboto"/>
                <a:ea typeface="Roboto"/>
                <a:cs typeface="Roboto"/>
                <a:sym typeface="Roboto"/>
              </a:rPr>
              <a:t>Home Field Advantage</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sz="1200">
              <a:solidFill>
                <a:schemeClr val="lt1"/>
              </a:solidFill>
              <a:latin typeface="Roboto"/>
              <a:ea typeface="Roboto"/>
              <a:cs typeface="Roboto"/>
              <a:sym typeface="Roboto"/>
            </a:endParaRPr>
          </a:p>
          <a:p>
            <a:pPr indent="0" lvl="0" marL="0" rtl="0" algn="l">
              <a:spcBef>
                <a:spcPts val="0"/>
              </a:spcBef>
              <a:spcAft>
                <a:spcPts val="0"/>
              </a:spcAft>
              <a:buNone/>
            </a:pPr>
            <a:r>
              <a:rPr lang="en" sz="1200">
                <a:solidFill>
                  <a:schemeClr val="lt1"/>
                </a:solidFill>
                <a:latin typeface="Roboto"/>
                <a:ea typeface="Roboto"/>
                <a:cs typeface="Roboto"/>
                <a:sym typeface="Roboto"/>
              </a:rPr>
              <a:t>(We altered our dataset by creating a rolling average/total of the last ten games within our dataset)</a:t>
            </a:r>
            <a:endParaRPr sz="1200">
              <a:solidFill>
                <a:schemeClr val="lt1"/>
              </a:solidFill>
              <a:latin typeface="Roboto"/>
              <a:ea typeface="Roboto"/>
              <a:cs typeface="Roboto"/>
              <a:sym typeface="Roboto"/>
            </a:endParaRPr>
          </a:p>
        </p:txBody>
      </p:sp>
      <p:sp>
        <p:nvSpPr>
          <p:cNvPr id="215" name="Google Shape;215;g262a20a3ba3_0_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a175da22e1_0_0"/>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Explained: Average Age</a:t>
            </a:r>
            <a:endParaRPr/>
          </a:p>
        </p:txBody>
      </p:sp>
      <p:sp>
        <p:nvSpPr>
          <p:cNvPr id="221" name="Google Shape;221;g2a175da22e1_0_0"/>
          <p:cNvSpPr txBox="1"/>
          <p:nvPr/>
        </p:nvSpPr>
        <p:spPr>
          <a:xfrm>
            <a:off x="791700" y="1112225"/>
            <a:ext cx="7560600" cy="714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300">
                <a:solidFill>
                  <a:schemeClr val="lt1"/>
                </a:solidFill>
              </a:rPr>
              <a:t>Another feature we wanted to add was the average age of the team. As our model’s accuracy started to plateau at a certain point, we wanted to add this feature to see if there were any changes in accuracy. Although there wasn’t, we believe it is still an important feature to discuss for the following reasons:</a:t>
            </a:r>
            <a:endParaRPr sz="1300">
              <a:solidFill>
                <a:schemeClr val="lt1"/>
              </a:solidFill>
            </a:endParaRPr>
          </a:p>
        </p:txBody>
      </p:sp>
      <p:sp>
        <p:nvSpPr>
          <p:cNvPr id="222" name="Google Shape;222;g2a175da22e1_0_0"/>
          <p:cNvSpPr txBox="1"/>
          <p:nvPr/>
        </p:nvSpPr>
        <p:spPr>
          <a:xfrm>
            <a:off x="791700" y="2078825"/>
            <a:ext cx="4151700" cy="2185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Roboto"/>
              <a:buAutoNum type="arabicPeriod"/>
            </a:pPr>
            <a:r>
              <a:rPr lang="en" sz="1200">
                <a:solidFill>
                  <a:schemeClr val="lt1"/>
                </a:solidFill>
                <a:latin typeface="Roboto"/>
                <a:ea typeface="Roboto"/>
                <a:cs typeface="Roboto"/>
                <a:sym typeface="Roboto"/>
              </a:rPr>
              <a:t>Aging can cause players to be more susceptible to injuries as there is more wear and tear on the body throughout playing every year.</a:t>
            </a:r>
            <a:endParaRPr sz="1200">
              <a:solidFill>
                <a:schemeClr val="lt1"/>
              </a:solidFill>
              <a:latin typeface="Roboto"/>
              <a:ea typeface="Roboto"/>
              <a:cs typeface="Roboto"/>
              <a:sym typeface="Roboto"/>
            </a:endParaRPr>
          </a:p>
          <a:p>
            <a:pPr indent="0" lvl="0" marL="457200" rtl="0" algn="l">
              <a:spcBef>
                <a:spcPts val="0"/>
              </a:spcBef>
              <a:spcAft>
                <a:spcPts val="0"/>
              </a:spcAft>
              <a:buNone/>
            </a:pPr>
            <a:r>
              <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AutoNum type="arabicPeriod"/>
            </a:pPr>
            <a:r>
              <a:rPr lang="en" sz="1200">
                <a:solidFill>
                  <a:schemeClr val="lt1"/>
                </a:solidFill>
                <a:latin typeface="Roboto"/>
                <a:ea typeface="Roboto"/>
                <a:cs typeface="Roboto"/>
                <a:sym typeface="Roboto"/>
              </a:rPr>
              <a:t>Aging also means experience, so certain players know how to win games at a high-level due to understanding offensive and defensive schemes.</a:t>
            </a:r>
            <a:endParaRPr sz="1200">
              <a:solidFill>
                <a:schemeClr val="lt1"/>
              </a:solidFill>
              <a:latin typeface="Roboto"/>
              <a:ea typeface="Roboto"/>
              <a:cs typeface="Roboto"/>
              <a:sym typeface="Roboto"/>
            </a:endParaRPr>
          </a:p>
          <a:p>
            <a:pPr indent="0" lvl="0" marL="457200" rtl="0" algn="l">
              <a:spcBef>
                <a:spcPts val="0"/>
              </a:spcBef>
              <a:spcAft>
                <a:spcPts val="0"/>
              </a:spcAft>
              <a:buNone/>
            </a:pPr>
            <a:r>
              <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AutoNum type="arabicPeriod"/>
            </a:pPr>
            <a:r>
              <a:rPr lang="en" sz="1200">
                <a:solidFill>
                  <a:schemeClr val="lt1"/>
                </a:solidFill>
                <a:latin typeface="Roboto"/>
                <a:ea typeface="Roboto"/>
                <a:cs typeface="Roboto"/>
                <a:sym typeface="Roboto"/>
              </a:rPr>
              <a:t>Many players go through a certain age period where they hit their prime which means they have both the body and experience to excel.</a:t>
            </a:r>
            <a:endParaRPr sz="1200">
              <a:solidFill>
                <a:schemeClr val="lt1"/>
              </a:solidFill>
              <a:latin typeface="Roboto"/>
              <a:ea typeface="Roboto"/>
              <a:cs typeface="Roboto"/>
              <a:sym typeface="Roboto"/>
            </a:endParaRPr>
          </a:p>
        </p:txBody>
      </p:sp>
      <p:pic>
        <p:nvPicPr>
          <p:cNvPr id="223" name="Google Shape;223;g2a175da22e1_0_0"/>
          <p:cNvPicPr preferRelativeResize="0"/>
          <p:nvPr/>
        </p:nvPicPr>
        <p:blipFill>
          <a:blip r:embed="rId3">
            <a:alphaModFix/>
          </a:blip>
          <a:stretch>
            <a:fillRect/>
          </a:stretch>
        </p:blipFill>
        <p:spPr>
          <a:xfrm>
            <a:off x="4888375" y="2018224"/>
            <a:ext cx="3347275" cy="2307000"/>
          </a:xfrm>
          <a:prstGeom prst="rect">
            <a:avLst/>
          </a:prstGeom>
          <a:noFill/>
          <a:ln>
            <a:noFill/>
          </a:ln>
        </p:spPr>
      </p:pic>
      <p:sp>
        <p:nvSpPr>
          <p:cNvPr id="224" name="Google Shape;224;g2a175da22e1_0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ec569b498f_0_24"/>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 Skill Rating </a:t>
            </a:r>
            <a:endParaRPr/>
          </a:p>
        </p:txBody>
      </p:sp>
      <p:sp>
        <p:nvSpPr>
          <p:cNvPr id="230" name="Google Shape;230;g1ec569b498f_0_24"/>
          <p:cNvSpPr txBox="1"/>
          <p:nvPr/>
        </p:nvSpPr>
        <p:spPr>
          <a:xfrm>
            <a:off x="570275" y="873200"/>
            <a:ext cx="4651200" cy="27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Player Skill Rating takes into consideration a player’s talent, career statistics, and accolades into one compact number out of 100.</a:t>
            </a:r>
            <a:endParaRPr sz="1300">
              <a:solidFill>
                <a:schemeClr val="lt1"/>
              </a:solidFill>
              <a:latin typeface="Roboto"/>
              <a:ea typeface="Roboto"/>
              <a:cs typeface="Roboto"/>
              <a:sym typeface="Roboto"/>
            </a:endParaRPr>
          </a:p>
          <a:p>
            <a:pPr indent="0" lvl="0" marL="457200" rtl="0" algn="l">
              <a:spcBef>
                <a:spcPts val="0"/>
              </a:spcBef>
              <a:spcAft>
                <a:spcPts val="0"/>
              </a:spcAft>
              <a:buNone/>
            </a:pPr>
            <a:r>
              <a:t/>
            </a:r>
            <a:endParaRPr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Multiple Player Skill Ratings can be used to calculate the average skill </a:t>
            </a:r>
            <a:r>
              <a:rPr lang="en" sz="1300">
                <a:solidFill>
                  <a:schemeClr val="lt1"/>
                </a:solidFill>
                <a:latin typeface="Roboto"/>
                <a:ea typeface="Roboto"/>
                <a:cs typeface="Roboto"/>
                <a:sym typeface="Roboto"/>
              </a:rPr>
              <a:t>rating</a:t>
            </a:r>
            <a:r>
              <a:rPr lang="en" sz="1300">
                <a:solidFill>
                  <a:schemeClr val="lt1"/>
                </a:solidFill>
                <a:latin typeface="Roboto"/>
                <a:ea typeface="Roboto"/>
                <a:cs typeface="Roboto"/>
                <a:sym typeface="Roboto"/>
              </a:rPr>
              <a:t> of an entire team.</a:t>
            </a:r>
            <a:endParaRPr sz="1300">
              <a:solidFill>
                <a:schemeClr val="lt1"/>
              </a:solidFill>
              <a:latin typeface="Roboto"/>
              <a:ea typeface="Roboto"/>
              <a:cs typeface="Roboto"/>
              <a:sym typeface="Roboto"/>
            </a:endParaRPr>
          </a:p>
          <a:p>
            <a:pPr indent="0" lvl="0" marL="457200" rtl="0" algn="l">
              <a:spcBef>
                <a:spcPts val="0"/>
              </a:spcBef>
              <a:spcAft>
                <a:spcPts val="0"/>
              </a:spcAft>
              <a:buNone/>
            </a:pPr>
            <a:r>
              <a:t/>
            </a:r>
            <a:endParaRPr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Career statistics that directly impact winning or losing a match includes the +/- rating, which represents how much their team wins or loses by when the player is on the court. </a:t>
            </a:r>
            <a:endParaRPr sz="1300">
              <a:solidFill>
                <a:schemeClr val="lt1"/>
              </a:solidFill>
              <a:latin typeface="Roboto"/>
              <a:ea typeface="Roboto"/>
              <a:cs typeface="Roboto"/>
              <a:sym typeface="Roboto"/>
            </a:endParaRPr>
          </a:p>
          <a:p>
            <a:pPr indent="0" lvl="0" marL="457200" rtl="0" algn="l">
              <a:spcBef>
                <a:spcPts val="0"/>
              </a:spcBef>
              <a:spcAft>
                <a:spcPts val="0"/>
              </a:spcAft>
              <a:buNone/>
            </a:pPr>
            <a:r>
              <a:t/>
            </a:r>
            <a:endParaRPr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Superstar-loaded teams typically win more games. We are counting the number of superstars on a team and the max player rating to factor into our model’s decisions. </a:t>
            </a:r>
            <a:endParaRPr sz="1300">
              <a:solidFill>
                <a:schemeClr val="lt1"/>
              </a:solidFill>
              <a:latin typeface="Roboto"/>
              <a:ea typeface="Roboto"/>
              <a:cs typeface="Roboto"/>
              <a:sym typeface="Roboto"/>
            </a:endParaRPr>
          </a:p>
        </p:txBody>
      </p:sp>
      <p:pic>
        <p:nvPicPr>
          <p:cNvPr id="231" name="Google Shape;231;g1ec569b498f_0_24"/>
          <p:cNvPicPr preferRelativeResize="0"/>
          <p:nvPr/>
        </p:nvPicPr>
        <p:blipFill>
          <a:blip r:embed="rId3">
            <a:alphaModFix/>
          </a:blip>
          <a:stretch>
            <a:fillRect/>
          </a:stretch>
        </p:blipFill>
        <p:spPr>
          <a:xfrm>
            <a:off x="5414100" y="1173975"/>
            <a:ext cx="956101" cy="1434496"/>
          </a:xfrm>
          <a:prstGeom prst="rect">
            <a:avLst/>
          </a:prstGeom>
          <a:noFill/>
          <a:ln>
            <a:noFill/>
          </a:ln>
        </p:spPr>
      </p:pic>
      <p:sp>
        <p:nvSpPr>
          <p:cNvPr id="232" name="Google Shape;232;g1ec569b498f_0_24"/>
          <p:cNvSpPr txBox="1"/>
          <p:nvPr/>
        </p:nvSpPr>
        <p:spPr>
          <a:xfrm>
            <a:off x="5553438" y="2489325"/>
            <a:ext cx="9066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97</a:t>
            </a:r>
            <a:endParaRPr sz="1800">
              <a:solidFill>
                <a:schemeClr val="lt1"/>
              </a:solidFill>
              <a:latin typeface="Roboto"/>
              <a:ea typeface="Roboto"/>
              <a:cs typeface="Roboto"/>
              <a:sym typeface="Roboto"/>
            </a:endParaRPr>
          </a:p>
        </p:txBody>
      </p:sp>
      <p:pic>
        <p:nvPicPr>
          <p:cNvPr id="233" name="Google Shape;233;g1ec569b498f_0_24"/>
          <p:cNvPicPr preferRelativeResize="0"/>
          <p:nvPr/>
        </p:nvPicPr>
        <p:blipFill rotWithShape="1">
          <a:blip r:embed="rId4">
            <a:alphaModFix/>
          </a:blip>
          <a:srcRect b="0" l="29343" r="19791" t="0"/>
          <a:stretch/>
        </p:blipFill>
        <p:spPr>
          <a:xfrm>
            <a:off x="6759050" y="1173977"/>
            <a:ext cx="1200126" cy="1315349"/>
          </a:xfrm>
          <a:prstGeom prst="rect">
            <a:avLst/>
          </a:prstGeom>
          <a:noFill/>
          <a:ln>
            <a:noFill/>
          </a:ln>
        </p:spPr>
      </p:pic>
      <p:sp>
        <p:nvSpPr>
          <p:cNvPr id="234" name="Google Shape;234;g1ec569b498f_0_24"/>
          <p:cNvSpPr txBox="1"/>
          <p:nvPr/>
        </p:nvSpPr>
        <p:spPr>
          <a:xfrm>
            <a:off x="7058900" y="23532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94</a:t>
            </a:r>
            <a:endParaRPr sz="1800">
              <a:solidFill>
                <a:schemeClr val="lt1"/>
              </a:solidFill>
              <a:latin typeface="Roboto"/>
              <a:ea typeface="Roboto"/>
              <a:cs typeface="Roboto"/>
              <a:sym typeface="Roboto"/>
            </a:endParaRPr>
          </a:p>
        </p:txBody>
      </p:sp>
      <p:pic>
        <p:nvPicPr>
          <p:cNvPr id="235" name="Google Shape;235;g1ec569b498f_0_24"/>
          <p:cNvPicPr preferRelativeResize="0"/>
          <p:nvPr/>
        </p:nvPicPr>
        <p:blipFill rotWithShape="1">
          <a:blip r:embed="rId5">
            <a:alphaModFix/>
          </a:blip>
          <a:srcRect b="-29954" l="-16529" r="29896" t="0"/>
          <a:stretch/>
        </p:blipFill>
        <p:spPr>
          <a:xfrm>
            <a:off x="5654525" y="2758350"/>
            <a:ext cx="1709349" cy="1709350"/>
          </a:xfrm>
          <a:prstGeom prst="rect">
            <a:avLst/>
          </a:prstGeom>
          <a:noFill/>
          <a:ln>
            <a:noFill/>
          </a:ln>
        </p:spPr>
      </p:pic>
      <p:sp>
        <p:nvSpPr>
          <p:cNvPr id="236" name="Google Shape;236;g1ec569b498f_0_24"/>
          <p:cNvSpPr txBox="1"/>
          <p:nvPr/>
        </p:nvSpPr>
        <p:spPr>
          <a:xfrm>
            <a:off x="6407775" y="3954000"/>
            <a:ext cx="9561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97</a:t>
            </a:r>
            <a:endParaRPr sz="1800">
              <a:solidFill>
                <a:schemeClr val="lt1"/>
              </a:solidFill>
              <a:latin typeface="Roboto"/>
              <a:ea typeface="Roboto"/>
              <a:cs typeface="Roboto"/>
              <a:sym typeface="Roboto"/>
            </a:endParaRPr>
          </a:p>
        </p:txBody>
      </p:sp>
      <p:sp>
        <p:nvSpPr>
          <p:cNvPr id="237" name="Google Shape;237;g1ec569b498f_0_24"/>
          <p:cNvSpPr txBox="1"/>
          <p:nvPr/>
        </p:nvSpPr>
        <p:spPr>
          <a:xfrm>
            <a:off x="7306175" y="3131075"/>
            <a:ext cx="1200000" cy="9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Roboto"/>
                <a:ea typeface="Roboto"/>
                <a:cs typeface="Roboto"/>
                <a:sym typeface="Roboto"/>
              </a:rPr>
              <a:t>Example of individual  player skill ratings for some of the NBA’s best </a:t>
            </a:r>
            <a:r>
              <a:rPr lang="en" sz="800">
                <a:solidFill>
                  <a:schemeClr val="lt1"/>
                </a:solidFill>
                <a:latin typeface="Roboto"/>
                <a:ea typeface="Roboto"/>
                <a:cs typeface="Roboto"/>
                <a:sym typeface="Roboto"/>
              </a:rPr>
              <a:t>players</a:t>
            </a:r>
            <a:r>
              <a:rPr lang="en" sz="1200">
                <a:solidFill>
                  <a:schemeClr val="lt1"/>
                </a:solidFill>
                <a:latin typeface="Roboto"/>
                <a:ea typeface="Roboto"/>
                <a:cs typeface="Roboto"/>
                <a:sym typeface="Roboto"/>
              </a:rPr>
              <a:t>.</a:t>
            </a:r>
            <a:endParaRPr sz="1200">
              <a:solidFill>
                <a:schemeClr val="lt1"/>
              </a:solidFill>
              <a:latin typeface="Roboto"/>
              <a:ea typeface="Roboto"/>
              <a:cs typeface="Roboto"/>
              <a:sym typeface="Roboto"/>
            </a:endParaRPr>
          </a:p>
        </p:txBody>
      </p:sp>
      <p:sp>
        <p:nvSpPr>
          <p:cNvPr id="238" name="Google Shape;238;g1ec569b498f_0_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9"/>
          <p:cNvSpPr txBox="1"/>
          <p:nvPr>
            <p:ph type="title"/>
          </p:nvPr>
        </p:nvSpPr>
        <p:spPr>
          <a:xfrm>
            <a:off x="713250" y="539525"/>
            <a:ext cx="77175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Methodology</a:t>
            </a:r>
            <a:endParaRPr/>
          </a:p>
        </p:txBody>
      </p:sp>
      <p:sp>
        <p:nvSpPr>
          <p:cNvPr id="244" name="Google Shape;244;p9"/>
          <p:cNvSpPr txBox="1"/>
          <p:nvPr/>
        </p:nvSpPr>
        <p:spPr>
          <a:xfrm>
            <a:off x="762000" y="1143000"/>
            <a:ext cx="7141200" cy="341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lang="en" sz="1300" cap="none" strike="noStrike">
                <a:solidFill>
                  <a:schemeClr val="lt1"/>
                </a:solidFill>
                <a:latin typeface="Roboto"/>
                <a:ea typeface="Roboto"/>
                <a:cs typeface="Roboto"/>
                <a:sym typeface="Roboto"/>
              </a:rPr>
              <a:t>Model Development:</a:t>
            </a:r>
            <a:endParaRPr sz="1300" cap="none" strike="noStrike">
              <a:solidFill>
                <a:schemeClr val="lt1"/>
              </a:solidFill>
              <a:latin typeface="Roboto"/>
              <a:ea typeface="Roboto"/>
              <a:cs typeface="Roboto"/>
              <a:sym typeface="Roboto"/>
            </a:endParaRPr>
          </a:p>
          <a:p>
            <a:pPr indent="-311150" lvl="0" marL="457200" marR="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Baseline Models (no tuning): Logistic Regression, Random Forest </a:t>
            </a:r>
            <a:endParaRPr i="0" sz="1300" cap="none" strike="noStrike">
              <a:solidFill>
                <a:schemeClr val="lt1"/>
              </a:solidFill>
              <a:latin typeface="Roboto"/>
              <a:ea typeface="Roboto"/>
              <a:cs typeface="Roboto"/>
              <a:sym typeface="Roboto"/>
            </a:endParaRPr>
          </a:p>
          <a:p>
            <a:pPr indent="-311150" lvl="0" marL="457200" marR="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Tuned Models: SVC, Random Forest, XGBoost, Ensemble Voting, Stacking Classifier</a:t>
            </a:r>
            <a:endParaRPr i="0" sz="1300" cap="none" strike="noStrike">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Cross-Validation: 5-fold and 10-fold</a:t>
            </a:r>
            <a:endParaRPr sz="1300">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Scaling data</a:t>
            </a:r>
            <a:endParaRPr sz="1300">
              <a:solidFill>
                <a:schemeClr val="lt1"/>
              </a:solidFill>
              <a:latin typeface="Roboto"/>
              <a:ea typeface="Roboto"/>
              <a:cs typeface="Roboto"/>
              <a:sym typeface="Roboto"/>
            </a:endParaRPr>
          </a:p>
          <a:p>
            <a:pPr indent="-311150" lvl="0" marL="457200" marR="0" rtl="0" algn="l">
              <a:lnSpc>
                <a:spcPct val="115000"/>
              </a:lnSpc>
              <a:spcBef>
                <a:spcPts val="0"/>
              </a:spcBef>
              <a:spcAft>
                <a:spcPts val="0"/>
              </a:spcAft>
              <a:buClr>
                <a:schemeClr val="lt1"/>
              </a:buClr>
              <a:buSzPts val="1300"/>
              <a:buFont typeface="Roboto"/>
              <a:buChar char="●"/>
            </a:pPr>
            <a:r>
              <a:rPr i="0" lang="en" sz="1300" cap="none" strike="noStrike">
                <a:solidFill>
                  <a:schemeClr val="lt1"/>
                </a:solidFill>
                <a:latin typeface="Roboto"/>
                <a:ea typeface="Roboto"/>
                <a:cs typeface="Roboto"/>
                <a:sym typeface="Roboto"/>
              </a:rPr>
              <a:t>Hyperparameter Tuning (</a:t>
            </a:r>
            <a:r>
              <a:rPr lang="en" sz="1300">
                <a:solidFill>
                  <a:schemeClr val="lt1"/>
                </a:solidFill>
                <a:latin typeface="Roboto"/>
                <a:ea typeface="Roboto"/>
                <a:cs typeface="Roboto"/>
                <a:sym typeface="Roboto"/>
              </a:rPr>
              <a:t>varied depending on model to optimize performance</a:t>
            </a:r>
            <a:r>
              <a:rPr i="0" lang="en" sz="1300" cap="none" strike="noStrike">
                <a:solidFill>
                  <a:schemeClr val="lt1"/>
                </a:solidFill>
                <a:latin typeface="Roboto"/>
                <a:ea typeface="Roboto"/>
                <a:cs typeface="Roboto"/>
                <a:sym typeface="Roboto"/>
              </a:rPr>
              <a:t>)</a:t>
            </a:r>
            <a:endParaRPr sz="1300">
              <a:solidFill>
                <a:schemeClr val="lt1"/>
              </a:solidFill>
              <a:latin typeface="Roboto"/>
              <a:ea typeface="Roboto"/>
              <a:cs typeface="Roboto"/>
              <a:sym typeface="Roboto"/>
            </a:endParaRPr>
          </a:p>
          <a:p>
            <a:pPr indent="0" lvl="0" marL="0" marR="0" rtl="0" algn="l">
              <a:lnSpc>
                <a:spcPct val="150000"/>
              </a:lnSpc>
              <a:spcBef>
                <a:spcPts val="1500"/>
              </a:spcBef>
              <a:spcAft>
                <a:spcPts val="0"/>
              </a:spcAft>
              <a:buClr>
                <a:srgbClr val="000000"/>
              </a:buClr>
              <a:buSzPts val="1200"/>
              <a:buFont typeface="Arial"/>
              <a:buNone/>
            </a:pPr>
            <a:r>
              <a:rPr lang="en" sz="1300" cap="none" strike="noStrike">
                <a:solidFill>
                  <a:schemeClr val="lt1"/>
                </a:solidFill>
                <a:latin typeface="Roboto"/>
                <a:ea typeface="Roboto"/>
                <a:cs typeface="Roboto"/>
                <a:sym typeface="Roboto"/>
              </a:rPr>
              <a:t>Evaluation Metrics:</a:t>
            </a:r>
            <a:endParaRPr sz="1300" cap="none" strike="noStrike">
              <a:solidFill>
                <a:schemeClr val="lt1"/>
              </a:solidFill>
              <a:latin typeface="Roboto"/>
              <a:ea typeface="Roboto"/>
              <a:cs typeface="Roboto"/>
              <a:sym typeface="Roboto"/>
            </a:endParaRPr>
          </a:p>
          <a:p>
            <a:pPr indent="-311150" lvl="0" marL="457200" marR="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Primary:</a:t>
            </a:r>
            <a:endParaRPr i="0" sz="1300" cap="none" strike="noStrike">
              <a:solidFill>
                <a:schemeClr val="lt1"/>
              </a:solidFill>
              <a:latin typeface="Roboto"/>
              <a:ea typeface="Roboto"/>
              <a:cs typeface="Roboto"/>
              <a:sym typeface="Roboto"/>
            </a:endParaRPr>
          </a:p>
          <a:p>
            <a:pPr indent="-311150" lvl="1" marL="914400" marR="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Accuracy</a:t>
            </a:r>
            <a:endParaRPr sz="1300">
              <a:solidFill>
                <a:schemeClr val="lt1"/>
              </a:solidFill>
              <a:latin typeface="Roboto"/>
              <a:ea typeface="Roboto"/>
              <a:cs typeface="Roboto"/>
              <a:sym typeface="Roboto"/>
            </a:endParaRPr>
          </a:p>
          <a:p>
            <a:pPr indent="-311150" lvl="0" marL="457200" marR="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Secondary:</a:t>
            </a:r>
            <a:endParaRPr sz="1300">
              <a:solidFill>
                <a:schemeClr val="lt1"/>
              </a:solidFill>
              <a:latin typeface="Roboto"/>
              <a:ea typeface="Roboto"/>
              <a:cs typeface="Roboto"/>
              <a:sym typeface="Roboto"/>
            </a:endParaRPr>
          </a:p>
          <a:p>
            <a:pPr indent="-311150" lvl="1" marL="914400" marR="0" rtl="0" algn="l">
              <a:lnSpc>
                <a:spcPct val="115000"/>
              </a:lnSpc>
              <a:spcBef>
                <a:spcPts val="0"/>
              </a:spcBef>
              <a:spcAft>
                <a:spcPts val="0"/>
              </a:spcAft>
              <a:buClr>
                <a:schemeClr val="lt1"/>
              </a:buClr>
              <a:buSzPts val="1300"/>
              <a:buFont typeface="Roboto"/>
              <a:buChar char="○"/>
            </a:pPr>
            <a:r>
              <a:rPr i="0" lang="en" sz="1300" cap="none" strike="noStrike">
                <a:solidFill>
                  <a:schemeClr val="lt1"/>
                </a:solidFill>
                <a:latin typeface="Roboto"/>
                <a:ea typeface="Roboto"/>
                <a:cs typeface="Roboto"/>
                <a:sym typeface="Roboto"/>
              </a:rPr>
              <a:t>Precision and Recall (to minimize false predictions)</a:t>
            </a:r>
            <a:endParaRPr i="0" sz="1300" cap="none" strike="noStrike">
              <a:solidFill>
                <a:schemeClr val="lt1"/>
              </a:solidFill>
              <a:latin typeface="Roboto"/>
              <a:ea typeface="Roboto"/>
              <a:cs typeface="Roboto"/>
              <a:sym typeface="Roboto"/>
            </a:endParaRPr>
          </a:p>
          <a:p>
            <a:pPr indent="-311150" lvl="1" marL="914400" marR="0" rtl="0" algn="l">
              <a:lnSpc>
                <a:spcPct val="115000"/>
              </a:lnSpc>
              <a:spcBef>
                <a:spcPts val="0"/>
              </a:spcBef>
              <a:spcAft>
                <a:spcPts val="0"/>
              </a:spcAft>
              <a:buClr>
                <a:schemeClr val="lt1"/>
              </a:buClr>
              <a:buSzPts val="1300"/>
              <a:buFont typeface="Roboto"/>
              <a:buChar char="○"/>
            </a:pPr>
            <a:r>
              <a:rPr i="0" lang="en" sz="1300" cap="none" strike="noStrike">
                <a:solidFill>
                  <a:schemeClr val="lt1"/>
                </a:solidFill>
                <a:latin typeface="Roboto"/>
                <a:ea typeface="Roboto"/>
                <a:cs typeface="Roboto"/>
                <a:sym typeface="Roboto"/>
              </a:rPr>
              <a:t>AUC Score and ROC Curve (to evaluate model discrimination capability)</a:t>
            </a:r>
            <a:endParaRPr i="0" sz="1300" cap="none" strike="noStrike">
              <a:solidFill>
                <a:schemeClr val="lt1"/>
              </a:solidFill>
              <a:latin typeface="Roboto"/>
              <a:ea typeface="Roboto"/>
              <a:cs typeface="Roboto"/>
              <a:sym typeface="Roboto"/>
            </a:endParaRPr>
          </a:p>
          <a:p>
            <a:pPr indent="0" lvl="0" marL="0" marR="0" rtl="0" algn="l">
              <a:lnSpc>
                <a:spcPct val="100000"/>
              </a:lnSpc>
              <a:spcBef>
                <a:spcPts val="1500"/>
              </a:spcBef>
              <a:spcAft>
                <a:spcPts val="0"/>
              </a:spcAft>
              <a:buClr>
                <a:srgbClr val="000000"/>
              </a:buClr>
              <a:buSzPts val="1200"/>
              <a:buFont typeface="Arial"/>
              <a:buNone/>
            </a:pPr>
            <a:r>
              <a:t/>
            </a:r>
            <a:endParaRPr i="0" sz="1300" cap="none" strike="noStrike">
              <a:solidFill>
                <a:schemeClr val="lt1"/>
              </a:solidFill>
              <a:latin typeface="Roboto"/>
              <a:ea typeface="Roboto"/>
              <a:cs typeface="Roboto"/>
              <a:sym typeface="Roboto"/>
            </a:endParaRPr>
          </a:p>
        </p:txBody>
      </p:sp>
      <p:sp>
        <p:nvSpPr>
          <p:cNvPr id="245" name="Google Shape;24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ec569b498f_0_46"/>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
        <p:nvSpPr>
          <p:cNvPr id="251" name="Google Shape;251;g1ec569b498f_0_46"/>
          <p:cNvSpPr txBox="1"/>
          <p:nvPr/>
        </p:nvSpPr>
        <p:spPr>
          <a:xfrm>
            <a:off x="762900" y="1214100"/>
            <a:ext cx="7131000" cy="27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Model Features: </a:t>
            </a:r>
            <a:br>
              <a:rPr lang="en">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Designed for Binary Classification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Resistant to Overfitting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High Performance Efficiency</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Customization: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None (used as a baseline)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Results: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rgbClr val="212121"/>
                </a:solidFill>
                <a:highlight>
                  <a:srgbClr val="FFFFFF"/>
                </a:highlight>
                <a:latin typeface="Courier New"/>
                <a:ea typeface="Courier New"/>
                <a:cs typeface="Courier New"/>
                <a:sym typeface="Courier New"/>
              </a:rPr>
              <a:t> Accuracy for Logistic Regression: </a:t>
            </a:r>
            <a:r>
              <a:rPr lang="en">
                <a:solidFill>
                  <a:srgbClr val="116644"/>
                </a:solidFill>
                <a:highlight>
                  <a:srgbClr val="FFFFFF"/>
                </a:highlight>
                <a:latin typeface="Courier New"/>
                <a:ea typeface="Courier New"/>
                <a:cs typeface="Courier New"/>
                <a:sym typeface="Courier New"/>
              </a:rPr>
              <a:t>0.68</a:t>
            </a:r>
            <a:endParaRPr>
              <a:solidFill>
                <a:srgbClr val="116644"/>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
        <p:nvSpPr>
          <p:cNvPr id="252" name="Google Shape;252;g1ec569b498f_0_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3" name="Google Shape;253;g1ec569b498f_0_46"/>
          <p:cNvPicPr preferRelativeResize="0"/>
          <p:nvPr/>
        </p:nvPicPr>
        <p:blipFill>
          <a:blip r:embed="rId3">
            <a:alphaModFix/>
          </a:blip>
          <a:stretch>
            <a:fillRect/>
          </a:stretch>
        </p:blipFill>
        <p:spPr>
          <a:xfrm>
            <a:off x="5331476" y="1206463"/>
            <a:ext cx="2817701" cy="222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62cca1cbd6_0_42"/>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 (baseline)</a:t>
            </a:r>
            <a:endParaRPr/>
          </a:p>
        </p:txBody>
      </p:sp>
      <p:sp>
        <p:nvSpPr>
          <p:cNvPr id="259" name="Google Shape;259;g262cca1cbd6_0_42"/>
          <p:cNvSpPr txBox="1"/>
          <p:nvPr/>
        </p:nvSpPr>
        <p:spPr>
          <a:xfrm>
            <a:off x="762900" y="1214100"/>
            <a:ext cx="7131000" cy="27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Model Features: </a:t>
            </a:r>
            <a:br>
              <a:rPr lang="en">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Designed for Binary Classification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Resistant to Overfitting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Suitable for handling large datasets with</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numerous features</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Customization: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None (used as a baseline)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Results: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rgbClr val="212121"/>
                </a:solidFill>
                <a:highlight>
                  <a:srgbClr val="FFFFFF"/>
                </a:highlight>
                <a:latin typeface="Courier New"/>
                <a:ea typeface="Courier New"/>
                <a:cs typeface="Courier New"/>
                <a:sym typeface="Courier New"/>
              </a:rPr>
              <a:t> Accuracy for baseline Random Forest: 0.67</a:t>
            </a:r>
            <a:endParaRPr>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
        <p:nvSpPr>
          <p:cNvPr id="260" name="Google Shape;260;g262cca1cbd6_0_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g262cca1cbd6_0_42"/>
          <p:cNvPicPr preferRelativeResize="0"/>
          <p:nvPr/>
        </p:nvPicPr>
        <p:blipFill>
          <a:blip r:embed="rId3">
            <a:alphaModFix/>
          </a:blip>
          <a:stretch>
            <a:fillRect/>
          </a:stretch>
        </p:blipFill>
        <p:spPr>
          <a:xfrm>
            <a:off x="5333325" y="1207917"/>
            <a:ext cx="2814001" cy="22246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ec569b498f_0_50"/>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SVC</a:t>
            </a:r>
            <a:endParaRPr/>
          </a:p>
        </p:txBody>
      </p:sp>
      <p:sp>
        <p:nvSpPr>
          <p:cNvPr id="267" name="Google Shape;267;g1ec569b498f_0_50"/>
          <p:cNvSpPr txBox="1"/>
          <p:nvPr/>
        </p:nvSpPr>
        <p:spPr>
          <a:xfrm>
            <a:off x="762900" y="1214100"/>
            <a:ext cx="4651200" cy="27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Model Features: </a:t>
            </a:r>
            <a:br>
              <a:rPr lang="en">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Designed for Binary Classification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Resistant to Overfitting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Utilized feature scaling (SVCs prefer)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Customization: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Scaled features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Grid Search + Hyperparameter tuning</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Results: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rgbClr val="212121"/>
                </a:solidFill>
                <a:highlight>
                  <a:srgbClr val="FFFFFF"/>
                </a:highlight>
                <a:latin typeface="Courier New"/>
                <a:ea typeface="Courier New"/>
                <a:cs typeface="Courier New"/>
                <a:sym typeface="Courier New"/>
              </a:rPr>
              <a:t> Accuracy for SVC Classifier: </a:t>
            </a:r>
            <a:r>
              <a:rPr lang="en">
                <a:solidFill>
                  <a:srgbClr val="116644"/>
                </a:solidFill>
                <a:highlight>
                  <a:srgbClr val="FFFFFF"/>
                </a:highlight>
                <a:latin typeface="Courier New"/>
                <a:ea typeface="Courier New"/>
                <a:cs typeface="Courier New"/>
                <a:sym typeface="Courier New"/>
              </a:rPr>
              <a:t>0.697</a:t>
            </a:r>
            <a:endParaRPr>
              <a:solidFill>
                <a:srgbClr val="116644"/>
              </a:solidFill>
              <a:latin typeface="Roboto"/>
              <a:ea typeface="Roboto"/>
              <a:cs typeface="Roboto"/>
              <a:sym typeface="Roboto"/>
            </a:endParaRPr>
          </a:p>
        </p:txBody>
      </p:sp>
      <p:sp>
        <p:nvSpPr>
          <p:cNvPr id="268" name="Google Shape;268;g1ec569b498f_0_50"/>
          <p:cNvSpPr txBox="1"/>
          <p:nvPr/>
        </p:nvSpPr>
        <p:spPr>
          <a:xfrm>
            <a:off x="5333325" y="3528250"/>
            <a:ext cx="2814000" cy="1004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'C'</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0.01</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0.1</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10</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100</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'kernel'</a:t>
            </a:r>
            <a:r>
              <a:rPr lang="en" sz="1050">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'linear'</a:t>
            </a:r>
            <a:r>
              <a:rPr lang="en" sz="1050">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'rbf'</a:t>
            </a:r>
            <a:r>
              <a:rPr lang="en" sz="1050">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'poly'</a:t>
            </a:r>
            <a:r>
              <a:rPr lang="en" sz="1050">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'sigmoid'</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'degree'</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2</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3</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4</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p:txBody>
      </p:sp>
      <p:sp>
        <p:nvSpPr>
          <p:cNvPr id="269" name="Google Shape;269;g1ec569b498f_0_50"/>
          <p:cNvSpPr txBox="1"/>
          <p:nvPr/>
        </p:nvSpPr>
        <p:spPr>
          <a:xfrm>
            <a:off x="3066225" y="3434025"/>
            <a:ext cx="2267100" cy="6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00"/>
                </a:solidFill>
                <a:latin typeface="Roboto"/>
                <a:ea typeface="Roboto"/>
                <a:cs typeface="Roboto"/>
                <a:sym typeface="Roboto"/>
              </a:rPr>
              <a:t>70% Accuracy!</a:t>
            </a:r>
            <a:endParaRPr sz="1800">
              <a:solidFill>
                <a:srgbClr val="00FF00"/>
              </a:solidFill>
              <a:latin typeface="Roboto"/>
              <a:ea typeface="Roboto"/>
              <a:cs typeface="Roboto"/>
              <a:sym typeface="Roboto"/>
            </a:endParaRPr>
          </a:p>
        </p:txBody>
      </p:sp>
      <p:sp>
        <p:nvSpPr>
          <p:cNvPr id="270" name="Google Shape;270;g1ec569b498f_0_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g1ec569b498f_0_50"/>
          <p:cNvPicPr preferRelativeResize="0"/>
          <p:nvPr/>
        </p:nvPicPr>
        <p:blipFill>
          <a:blip r:embed="rId3">
            <a:alphaModFix/>
          </a:blip>
          <a:stretch>
            <a:fillRect/>
          </a:stretch>
        </p:blipFill>
        <p:spPr>
          <a:xfrm>
            <a:off x="5333325" y="1207896"/>
            <a:ext cx="2814001" cy="22246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ec569b498f_0_54"/>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 (tuning)</a:t>
            </a:r>
            <a:endParaRPr/>
          </a:p>
        </p:txBody>
      </p:sp>
      <p:sp>
        <p:nvSpPr>
          <p:cNvPr id="277" name="Google Shape;277;g1ec569b498f_0_54"/>
          <p:cNvSpPr txBox="1"/>
          <p:nvPr/>
        </p:nvSpPr>
        <p:spPr>
          <a:xfrm>
            <a:off x="762900" y="1214100"/>
            <a:ext cx="4651200" cy="27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Model Features: </a:t>
            </a:r>
            <a:br>
              <a:rPr lang="en">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Ensemble method - combines weak learners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Resists Overfitting due to Noise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Highly flexible and accurate</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Customization: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Scaled features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10-fold CV</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Grid Search + Hyperparameter tuning</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Results: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
        <p:nvSpPr>
          <p:cNvPr id="278" name="Google Shape;278;g1ec569b498f_0_54"/>
          <p:cNvSpPr txBox="1"/>
          <p:nvPr/>
        </p:nvSpPr>
        <p:spPr>
          <a:xfrm>
            <a:off x="5240325" y="3434025"/>
            <a:ext cx="3000000" cy="785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'n_estimators'</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50</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100</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200</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'max_depth'</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3</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5</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8</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12</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'max_features'</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6</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9</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12</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15</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p:txBody>
      </p:sp>
      <p:sp>
        <p:nvSpPr>
          <p:cNvPr id="279" name="Google Shape;279;g1ec569b498f_0_54"/>
          <p:cNvSpPr txBox="1"/>
          <p:nvPr/>
        </p:nvSpPr>
        <p:spPr>
          <a:xfrm>
            <a:off x="762900" y="3954000"/>
            <a:ext cx="447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12121"/>
                </a:solidFill>
                <a:highlight>
                  <a:srgbClr val="FFFFFF"/>
                </a:highlight>
                <a:latin typeface="Courier New"/>
                <a:ea typeface="Courier New"/>
                <a:cs typeface="Courier New"/>
                <a:sym typeface="Courier New"/>
              </a:rPr>
              <a:t>Accuracy for Random Forest: </a:t>
            </a:r>
            <a:r>
              <a:rPr lang="en">
                <a:solidFill>
                  <a:srgbClr val="116644"/>
                </a:solidFill>
                <a:highlight>
                  <a:srgbClr val="FFFFFF"/>
                </a:highlight>
                <a:latin typeface="Courier New"/>
                <a:ea typeface="Courier New"/>
                <a:cs typeface="Courier New"/>
                <a:sym typeface="Courier New"/>
              </a:rPr>
              <a:t>0.678</a:t>
            </a:r>
            <a:r>
              <a:rPr lang="en">
                <a:solidFill>
                  <a:srgbClr val="025554"/>
                </a:solidFill>
                <a:highlight>
                  <a:srgbClr val="FFFFFF"/>
                </a:highlight>
                <a:latin typeface="Courier New"/>
                <a:ea typeface="Courier New"/>
                <a:cs typeface="Courier New"/>
                <a:sym typeface="Courier New"/>
              </a:rPr>
              <a:t>   </a:t>
            </a:r>
            <a:endParaRPr>
              <a:solidFill>
                <a:srgbClr val="025554"/>
              </a:solidFill>
            </a:endParaRPr>
          </a:p>
        </p:txBody>
      </p:sp>
      <p:sp>
        <p:nvSpPr>
          <p:cNvPr id="280" name="Google Shape;280;g1ec569b498f_0_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g1ec569b498f_0_54"/>
          <p:cNvPicPr preferRelativeResize="0"/>
          <p:nvPr/>
        </p:nvPicPr>
        <p:blipFill>
          <a:blip r:embed="rId3">
            <a:alphaModFix/>
          </a:blip>
          <a:stretch>
            <a:fillRect/>
          </a:stretch>
        </p:blipFill>
        <p:spPr>
          <a:xfrm>
            <a:off x="5333325" y="1215575"/>
            <a:ext cx="2814001" cy="2224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62919e9d78_1_1"/>
          <p:cNvSpPr txBox="1"/>
          <p:nvPr>
            <p:ph type="title"/>
          </p:nvPr>
        </p:nvSpPr>
        <p:spPr>
          <a:xfrm>
            <a:off x="713250" y="539525"/>
            <a:ext cx="77175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Introduction</a:t>
            </a:r>
            <a:endParaRPr/>
          </a:p>
        </p:txBody>
      </p:sp>
      <p:sp>
        <p:nvSpPr>
          <p:cNvPr id="97" name="Google Shape;97;g262919e9d78_1_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 name="Google Shape;98;g262919e9d78_1_1"/>
          <p:cNvSpPr txBox="1"/>
          <p:nvPr/>
        </p:nvSpPr>
        <p:spPr>
          <a:xfrm>
            <a:off x="626825" y="1304050"/>
            <a:ext cx="4327200" cy="3445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The NBA is a professional basketball league in the US. It is the most popular basketball league in the world, with an average of 1.6 million viewers a day. </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Every NBA game matches two teams, with one </a:t>
            </a:r>
            <a:r>
              <a:rPr lang="en" sz="1200">
                <a:solidFill>
                  <a:schemeClr val="lt1"/>
                </a:solidFill>
                <a:latin typeface="Roboto"/>
                <a:ea typeface="Roboto"/>
                <a:cs typeface="Roboto"/>
                <a:sym typeface="Roboto"/>
              </a:rPr>
              <a:t>winner</a:t>
            </a:r>
            <a:r>
              <a:rPr lang="en" sz="1200">
                <a:solidFill>
                  <a:schemeClr val="lt1"/>
                </a:solidFill>
                <a:latin typeface="Roboto"/>
                <a:ea typeface="Roboto"/>
                <a:cs typeface="Roboto"/>
                <a:sym typeface="Roboto"/>
              </a:rPr>
              <a:t> and one loser. There 82 games in a </a:t>
            </a:r>
            <a:r>
              <a:rPr lang="en" sz="1200">
                <a:solidFill>
                  <a:schemeClr val="lt1"/>
                </a:solidFill>
                <a:latin typeface="Roboto"/>
                <a:ea typeface="Roboto"/>
                <a:cs typeface="Roboto"/>
                <a:sym typeface="Roboto"/>
              </a:rPr>
              <a:t>regular season and a multiple best of 7 games for the playoffs. We want our model to predict these games before they happen.</a:t>
            </a:r>
            <a:endParaRPr sz="1200">
              <a:solidFill>
                <a:schemeClr val="lt1"/>
              </a:solidFill>
              <a:latin typeface="Roboto"/>
              <a:ea typeface="Roboto"/>
              <a:cs typeface="Roboto"/>
              <a:sym typeface="Roboto"/>
            </a:endParaRPr>
          </a:p>
          <a:p>
            <a:pPr indent="0" lvl="0" marL="457200" rtl="0" algn="l">
              <a:spcBef>
                <a:spcPts val="0"/>
              </a:spcBef>
              <a:spcAft>
                <a:spcPts val="0"/>
              </a:spcAft>
              <a:buNone/>
            </a:pPr>
            <a:r>
              <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Our project focuses on using unique machine learning classifiers to predict the outcome of NBA games using previous </a:t>
            </a:r>
            <a:r>
              <a:rPr lang="en" sz="1200">
                <a:solidFill>
                  <a:schemeClr val="lt1"/>
                </a:solidFill>
                <a:latin typeface="Roboto"/>
                <a:ea typeface="Roboto"/>
                <a:cs typeface="Roboto"/>
                <a:sym typeface="Roboto"/>
              </a:rPr>
              <a:t>season games and player data. </a:t>
            </a:r>
            <a:endParaRPr sz="1200">
              <a:solidFill>
                <a:schemeClr val="lt1"/>
              </a:solidFill>
              <a:latin typeface="Roboto"/>
              <a:ea typeface="Roboto"/>
              <a:cs typeface="Roboto"/>
              <a:sym typeface="Roboto"/>
            </a:endParaRPr>
          </a:p>
          <a:p>
            <a:pPr indent="0" lvl="0" marL="457200" rtl="0" algn="l">
              <a:spcBef>
                <a:spcPts val="0"/>
              </a:spcBef>
              <a:spcAft>
                <a:spcPts val="0"/>
              </a:spcAft>
              <a:buNone/>
            </a:pPr>
            <a:r>
              <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Our goal is to match or surpass the Industry’s most accurate NBA game prediction model of </a:t>
            </a:r>
            <a:r>
              <a:rPr b="1" lang="en" sz="1200">
                <a:solidFill>
                  <a:schemeClr val="lt1"/>
                </a:solidFill>
                <a:latin typeface="Roboto"/>
                <a:ea typeface="Roboto"/>
                <a:cs typeface="Roboto"/>
                <a:sym typeface="Roboto"/>
              </a:rPr>
              <a:t>70%.</a:t>
            </a:r>
            <a:endParaRPr b="1" sz="12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p:txBody>
      </p:sp>
      <p:pic>
        <p:nvPicPr>
          <p:cNvPr id="99" name="Google Shape;99;g262919e9d78_1_1"/>
          <p:cNvPicPr preferRelativeResize="0"/>
          <p:nvPr/>
        </p:nvPicPr>
        <p:blipFill>
          <a:blip r:embed="rId3">
            <a:alphaModFix/>
          </a:blip>
          <a:stretch>
            <a:fillRect/>
          </a:stretch>
        </p:blipFill>
        <p:spPr>
          <a:xfrm>
            <a:off x="4954025" y="1464825"/>
            <a:ext cx="3321600" cy="2213849"/>
          </a:xfrm>
          <a:prstGeom prst="rect">
            <a:avLst/>
          </a:prstGeom>
          <a:noFill/>
          <a:ln>
            <a:noFill/>
          </a:ln>
        </p:spPr>
      </p:pic>
      <p:sp>
        <p:nvSpPr>
          <p:cNvPr id="100" name="Google Shape;100;g262919e9d78_1_1"/>
          <p:cNvSpPr txBox="1"/>
          <p:nvPr/>
        </p:nvSpPr>
        <p:spPr>
          <a:xfrm>
            <a:off x="5044625" y="3629225"/>
            <a:ext cx="3140400" cy="9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Roboto"/>
                <a:ea typeface="Roboto"/>
                <a:cs typeface="Roboto"/>
                <a:sym typeface="Roboto"/>
              </a:rPr>
              <a:t>According to a scientific paper by Stanford on NBA Game Predictions with Player Chemistry, the most accurate machine learning game prediction models for the NBA score a 65-70% accuracy.</a:t>
            </a:r>
            <a:endParaRPr i="1" sz="1000">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ec569b498f_0_58"/>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XGBoost</a:t>
            </a:r>
            <a:endParaRPr/>
          </a:p>
        </p:txBody>
      </p:sp>
      <p:sp>
        <p:nvSpPr>
          <p:cNvPr id="287" name="Google Shape;287;g1ec569b498f_0_58"/>
          <p:cNvSpPr txBox="1"/>
          <p:nvPr/>
        </p:nvSpPr>
        <p:spPr>
          <a:xfrm>
            <a:off x="762900" y="1214100"/>
            <a:ext cx="6909600" cy="27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Model Features: </a:t>
            </a:r>
            <a:br>
              <a:rPr lang="en">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High Performance Efficiency</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“Pruning” - removes unnecessary branches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Ensemble method - combines weak learners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Customization: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10-fold CV</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Grid Search + Hyperparameter Tuning</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Class Rebalance: SMOTE</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Results: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rgbClr val="212121"/>
                </a:solidFill>
                <a:highlight>
                  <a:srgbClr val="FFFFFF"/>
                </a:highlight>
                <a:latin typeface="Courier New"/>
                <a:ea typeface="Courier New"/>
                <a:cs typeface="Courier New"/>
                <a:sym typeface="Courier New"/>
              </a:rPr>
              <a:t> Accuracy for XGBoost Classifier </a:t>
            </a:r>
            <a:r>
              <a:rPr lang="en">
                <a:solidFill>
                  <a:srgbClr val="116644"/>
                </a:solidFill>
                <a:highlight>
                  <a:srgbClr val="FFFFFF"/>
                </a:highlight>
                <a:latin typeface="Courier New"/>
                <a:ea typeface="Courier New"/>
                <a:cs typeface="Courier New"/>
                <a:sym typeface="Courier New"/>
              </a:rPr>
              <a:t>0.678</a:t>
            </a:r>
            <a:endParaRPr>
              <a:solidFill>
                <a:srgbClr val="116644"/>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
        <p:nvSpPr>
          <p:cNvPr id="288" name="Google Shape;288;g1ec569b498f_0_58"/>
          <p:cNvSpPr txBox="1"/>
          <p:nvPr/>
        </p:nvSpPr>
        <p:spPr>
          <a:xfrm>
            <a:off x="5027088" y="3441700"/>
            <a:ext cx="3468000" cy="1004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'n_estimators'</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50</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100</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200</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'max_depth'</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3</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4</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5</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'learning_rate'</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0.005</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0.01</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0.1</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0.2</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'subsample'</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0.8</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0.9</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1.0</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p:txBody>
      </p:sp>
      <p:sp>
        <p:nvSpPr>
          <p:cNvPr id="289" name="Google Shape;289;g1ec569b498f_0_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g1ec569b498f_0_58"/>
          <p:cNvPicPr preferRelativeResize="0"/>
          <p:nvPr/>
        </p:nvPicPr>
        <p:blipFill>
          <a:blip r:embed="rId3">
            <a:alphaModFix/>
          </a:blip>
          <a:stretch>
            <a:fillRect/>
          </a:stretch>
        </p:blipFill>
        <p:spPr>
          <a:xfrm>
            <a:off x="5352263" y="1214100"/>
            <a:ext cx="2817649" cy="2227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ec569b498f_0_62"/>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Ensemble (Voting Classifier)</a:t>
            </a:r>
            <a:endParaRPr/>
          </a:p>
        </p:txBody>
      </p:sp>
      <p:sp>
        <p:nvSpPr>
          <p:cNvPr id="296" name="Google Shape;296;g1ec569b498f_0_62"/>
          <p:cNvSpPr txBox="1"/>
          <p:nvPr/>
        </p:nvSpPr>
        <p:spPr>
          <a:xfrm>
            <a:off x="762900" y="1214100"/>
            <a:ext cx="7037100" cy="27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Model Features: </a:t>
            </a:r>
            <a:br>
              <a:rPr lang="en">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Combining Models = Improved Accuracy</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Diversity of Models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Resistant to Overfitting</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Customization: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10-fold CV</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Grid Search + Hyperparameter Tuning</a:t>
            </a:r>
            <a:endParaRPr>
              <a:solidFill>
                <a:schemeClr val="lt1"/>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Results: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rgbClr val="212121"/>
                </a:solidFill>
                <a:highlight>
                  <a:srgbClr val="FFFFFF"/>
                </a:highlight>
                <a:latin typeface="Courier New"/>
                <a:ea typeface="Courier New"/>
                <a:cs typeface="Courier New"/>
                <a:sym typeface="Courier New"/>
              </a:rPr>
              <a:t> Accuracy for Hard Voting: </a:t>
            </a:r>
            <a:r>
              <a:rPr lang="en">
                <a:solidFill>
                  <a:srgbClr val="116644"/>
                </a:solidFill>
                <a:highlight>
                  <a:srgbClr val="FFFFFF"/>
                </a:highlight>
                <a:latin typeface="Courier New"/>
                <a:ea typeface="Courier New"/>
                <a:cs typeface="Courier New"/>
                <a:sym typeface="Courier New"/>
              </a:rPr>
              <a:t>0.678</a:t>
            </a:r>
            <a:endParaRPr>
              <a:solidFill>
                <a:srgbClr val="116644"/>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a:solidFill>
                  <a:srgbClr val="212121"/>
                </a:solidFill>
                <a:highlight>
                  <a:schemeClr val="lt1"/>
                </a:highlight>
                <a:latin typeface="Courier New"/>
                <a:ea typeface="Courier New"/>
                <a:cs typeface="Courier New"/>
                <a:sym typeface="Courier New"/>
              </a:rPr>
              <a:t> Accuracy for Soft Voting: </a:t>
            </a:r>
            <a:r>
              <a:rPr lang="en">
                <a:solidFill>
                  <a:srgbClr val="116644"/>
                </a:solidFill>
                <a:highlight>
                  <a:schemeClr val="lt1"/>
                </a:highlight>
                <a:latin typeface="Courier New"/>
                <a:ea typeface="Courier New"/>
                <a:cs typeface="Courier New"/>
                <a:sym typeface="Courier New"/>
              </a:rPr>
              <a:t>0.688</a:t>
            </a:r>
            <a:endParaRPr>
              <a:solidFill>
                <a:srgbClr val="116644"/>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
        <p:nvSpPr>
          <p:cNvPr id="297" name="Google Shape;297;g1ec569b498f_0_62"/>
          <p:cNvSpPr txBox="1"/>
          <p:nvPr/>
        </p:nvSpPr>
        <p:spPr>
          <a:xfrm>
            <a:off x="4595850" y="3806275"/>
            <a:ext cx="3834900" cy="785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'ensemble__svc__C'</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0.1</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10</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'ensemble__rf__n_estimators'</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50</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100</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200</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31515"/>
                </a:solidFill>
                <a:highlight>
                  <a:srgbClr val="F7F7F7"/>
                </a:highlight>
                <a:latin typeface="Courier New"/>
                <a:ea typeface="Courier New"/>
                <a:cs typeface="Courier New"/>
                <a:sym typeface="Courier New"/>
              </a:rPr>
              <a:t>'ensemble__xgb__max_depth'</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3</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5</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7</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p:txBody>
      </p:sp>
      <p:sp>
        <p:nvSpPr>
          <p:cNvPr id="298" name="Google Shape;298;g1ec569b498f_0_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9" name="Google Shape;299;g1ec569b498f_0_62"/>
          <p:cNvPicPr preferRelativeResize="0"/>
          <p:nvPr/>
        </p:nvPicPr>
        <p:blipFill>
          <a:blip r:embed="rId3">
            <a:alphaModFix/>
          </a:blip>
          <a:stretch>
            <a:fillRect/>
          </a:stretch>
        </p:blipFill>
        <p:spPr>
          <a:xfrm>
            <a:off x="5373900" y="1215587"/>
            <a:ext cx="2813977" cy="222463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ec569b498f_0_66"/>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Stacking</a:t>
            </a:r>
            <a:endParaRPr/>
          </a:p>
        </p:txBody>
      </p:sp>
      <p:sp>
        <p:nvSpPr>
          <p:cNvPr id="305" name="Google Shape;305;g1ec569b498f_0_66"/>
          <p:cNvSpPr txBox="1"/>
          <p:nvPr/>
        </p:nvSpPr>
        <p:spPr>
          <a:xfrm>
            <a:off x="762900" y="1214100"/>
            <a:ext cx="6413100" cy="27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Model Features: </a:t>
            </a:r>
            <a:br>
              <a:rPr lang="en">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Diversity of Models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Stacking method - combines weak learners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Customization: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5-fold CV</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Stacked GradientBoost, Adaboost, XGBoost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Random Forest as Final Estimator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Grid Search + Hyperparameter tuning on all </a:t>
            </a:r>
            <a:br>
              <a:rPr lang="en">
                <a:solidFill>
                  <a:schemeClr val="lt1"/>
                </a:solidFill>
                <a:latin typeface="Roboto"/>
                <a:ea typeface="Roboto"/>
                <a:cs typeface="Roboto"/>
                <a:sym typeface="Roboto"/>
              </a:rPr>
            </a:br>
            <a:r>
              <a:rPr lang="en">
                <a:solidFill>
                  <a:schemeClr val="lt1"/>
                </a:solidFill>
                <a:latin typeface="Roboto"/>
                <a:ea typeface="Roboto"/>
                <a:cs typeface="Roboto"/>
                <a:sym typeface="Roboto"/>
              </a:rPr>
              <a:t>classifiers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Model Results: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rgbClr val="212121"/>
                </a:solidFill>
                <a:highlight>
                  <a:srgbClr val="FFFFFF"/>
                </a:highlight>
                <a:latin typeface="Courier New"/>
                <a:ea typeface="Courier New"/>
                <a:cs typeface="Courier New"/>
                <a:sym typeface="Courier New"/>
              </a:rPr>
              <a:t> Accuracy for Stacking Model: </a:t>
            </a:r>
            <a:r>
              <a:rPr lang="en">
                <a:solidFill>
                  <a:srgbClr val="116644"/>
                </a:solidFill>
                <a:highlight>
                  <a:srgbClr val="FFFFFF"/>
                </a:highlight>
                <a:latin typeface="Courier New"/>
                <a:ea typeface="Courier New"/>
                <a:cs typeface="Courier New"/>
                <a:sym typeface="Courier New"/>
              </a:rPr>
              <a:t>0.63</a:t>
            </a:r>
            <a:endParaRPr>
              <a:solidFill>
                <a:srgbClr val="116644"/>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
        <p:nvSpPr>
          <p:cNvPr id="306" name="Google Shape;306;g1ec569b498f_0_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7" name="Google Shape;307;g1ec569b498f_0_66"/>
          <p:cNvPicPr preferRelativeResize="0"/>
          <p:nvPr/>
        </p:nvPicPr>
        <p:blipFill>
          <a:blip r:embed="rId3">
            <a:alphaModFix/>
          </a:blip>
          <a:stretch>
            <a:fillRect/>
          </a:stretch>
        </p:blipFill>
        <p:spPr>
          <a:xfrm>
            <a:off x="5373900" y="1215595"/>
            <a:ext cx="2813977" cy="22246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a175da22e1_0_8"/>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Conclusion/Analysis of Models</a:t>
            </a:r>
            <a:endParaRPr/>
          </a:p>
        </p:txBody>
      </p:sp>
      <p:sp>
        <p:nvSpPr>
          <p:cNvPr id="313" name="Google Shape;313;g2a175da22e1_0_8"/>
          <p:cNvSpPr txBox="1"/>
          <p:nvPr>
            <p:ph idx="1" type="subTitle"/>
          </p:nvPr>
        </p:nvSpPr>
        <p:spPr>
          <a:xfrm>
            <a:off x="564875" y="1188400"/>
            <a:ext cx="7331700" cy="25503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Why did SVC </a:t>
            </a:r>
            <a:r>
              <a:rPr lang="en"/>
              <a:t>perform</a:t>
            </a:r>
            <a:r>
              <a:rPr lang="en"/>
              <a:t> well?: </a:t>
            </a:r>
            <a:endParaRPr/>
          </a:p>
          <a:p>
            <a:pPr indent="-317500" lvl="1" marL="914400" rtl="0" algn="just">
              <a:spcBef>
                <a:spcPts val="0"/>
              </a:spcBef>
              <a:spcAft>
                <a:spcPts val="0"/>
              </a:spcAft>
              <a:buSzPts val="1400"/>
              <a:buChar char="○"/>
            </a:pPr>
            <a:r>
              <a:rPr lang="en"/>
              <a:t>Engineered for Binary Classification</a:t>
            </a:r>
            <a:endParaRPr/>
          </a:p>
          <a:p>
            <a:pPr indent="-317500" lvl="1" marL="914400" rtl="0" algn="just">
              <a:spcBef>
                <a:spcPts val="0"/>
              </a:spcBef>
              <a:spcAft>
                <a:spcPts val="0"/>
              </a:spcAft>
              <a:buSzPts val="1400"/>
              <a:buChar char="○"/>
            </a:pPr>
            <a:r>
              <a:rPr lang="en"/>
              <a:t>Complex and Non-linear decision boundary </a:t>
            </a:r>
            <a:endParaRPr/>
          </a:p>
          <a:p>
            <a:pPr indent="-317500" lvl="1" marL="914400" rtl="0" algn="just">
              <a:spcBef>
                <a:spcPts val="0"/>
              </a:spcBef>
              <a:spcAft>
                <a:spcPts val="0"/>
              </a:spcAft>
              <a:buSzPts val="1400"/>
              <a:buChar char="○"/>
            </a:pPr>
            <a:r>
              <a:rPr lang="en"/>
              <a:t>Captures complex features well </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
              <a:t>Why did Boosting, Ensemble, and Stacking underperform? </a:t>
            </a:r>
            <a:endParaRPr/>
          </a:p>
          <a:p>
            <a:pPr indent="-317500" lvl="1" marL="914400" rtl="0" algn="just">
              <a:spcBef>
                <a:spcPts val="0"/>
              </a:spcBef>
              <a:spcAft>
                <a:spcPts val="0"/>
              </a:spcAft>
              <a:buSzPts val="1400"/>
              <a:buChar char="○"/>
            </a:pPr>
            <a:r>
              <a:rPr lang="en"/>
              <a:t>Boosting / Ensemble weak learners might not have seen relationships in complex data like SVC could</a:t>
            </a:r>
            <a:endParaRPr/>
          </a:p>
          <a:p>
            <a:pPr indent="-317500" lvl="1" marL="914400" rtl="0" algn="just">
              <a:spcBef>
                <a:spcPts val="0"/>
              </a:spcBef>
              <a:spcAft>
                <a:spcPts val="0"/>
              </a:spcAft>
              <a:buSzPts val="1400"/>
              <a:buChar char="○"/>
            </a:pPr>
            <a:r>
              <a:rPr lang="en"/>
              <a:t>Non-linear decision boundary </a:t>
            </a:r>
            <a:endParaRPr/>
          </a:p>
          <a:p>
            <a:pPr indent="-317500" lvl="1" marL="914400" rtl="0" algn="just">
              <a:spcBef>
                <a:spcPts val="0"/>
              </a:spcBef>
              <a:spcAft>
                <a:spcPts val="0"/>
              </a:spcAft>
              <a:buSzPts val="1400"/>
              <a:buChar char="○"/>
            </a:pPr>
            <a:r>
              <a:rPr lang="en"/>
              <a:t>Possible overfitting led to weak generalization </a:t>
            </a:r>
            <a:endParaRPr/>
          </a:p>
          <a:p>
            <a:pPr indent="0" lvl="0" marL="914400" rtl="0" algn="just">
              <a:spcBef>
                <a:spcPts val="0"/>
              </a:spcBef>
              <a:spcAft>
                <a:spcPts val="0"/>
              </a:spcAft>
              <a:buNone/>
            </a:pPr>
            <a:r>
              <a:t/>
            </a:r>
            <a:endParaRPr/>
          </a:p>
          <a:p>
            <a:pPr indent="-317500" lvl="0" marL="457200" rtl="0" algn="just">
              <a:spcBef>
                <a:spcPts val="0"/>
              </a:spcBef>
              <a:spcAft>
                <a:spcPts val="0"/>
              </a:spcAft>
              <a:buSzPts val="1400"/>
              <a:buChar char="●"/>
            </a:pPr>
            <a:r>
              <a:rPr lang="en"/>
              <a:t>What season gave the best accuracy rating?</a:t>
            </a:r>
            <a:endParaRPr/>
          </a:p>
          <a:p>
            <a:pPr indent="-317500" lvl="1" marL="914400" rtl="0" algn="just">
              <a:spcBef>
                <a:spcPts val="0"/>
              </a:spcBef>
              <a:spcAft>
                <a:spcPts val="0"/>
              </a:spcAft>
              <a:buSzPts val="1400"/>
              <a:buChar char="○"/>
            </a:pPr>
            <a:r>
              <a:rPr lang="en"/>
              <a:t>The 2015-2016 NBA season gave the best accuracy rating </a:t>
            </a:r>
            <a:r>
              <a:rPr lang="en"/>
              <a:t>which</a:t>
            </a:r>
            <a:r>
              <a:rPr lang="en"/>
              <a:t> was due to the fact that the NBA was top-heavy and only had a handful of well-developed teams.</a:t>
            </a:r>
            <a:endParaRPr/>
          </a:p>
        </p:txBody>
      </p:sp>
      <p:sp>
        <p:nvSpPr>
          <p:cNvPr id="314" name="Google Shape;314;g2a175da22e1_0_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a175da22e1_0_13"/>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Works?</a:t>
            </a:r>
            <a:endParaRPr/>
          </a:p>
        </p:txBody>
      </p:sp>
      <p:sp>
        <p:nvSpPr>
          <p:cNvPr id="320" name="Google Shape;320;g2a175da22e1_0_13"/>
          <p:cNvSpPr txBox="1"/>
          <p:nvPr>
            <p:ph idx="1" type="body"/>
          </p:nvPr>
        </p:nvSpPr>
        <p:spPr>
          <a:xfrm>
            <a:off x="766750" y="1049900"/>
            <a:ext cx="4673400" cy="33570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Dynamic Seasons with Real-Time Data</a:t>
            </a:r>
            <a:endParaRPr/>
          </a:p>
          <a:p>
            <a:pPr indent="-317500" lvl="0" marL="457200" rtl="0" algn="l">
              <a:spcBef>
                <a:spcPts val="0"/>
              </a:spcBef>
              <a:spcAft>
                <a:spcPts val="0"/>
              </a:spcAft>
              <a:buSzPts val="1400"/>
              <a:buChar char="-"/>
            </a:pPr>
            <a:r>
              <a:rPr lang="en"/>
              <a:t>Over and Under predictions to enhance betting experience even more.</a:t>
            </a:r>
            <a:endParaRPr/>
          </a:p>
          <a:p>
            <a:pPr indent="-317500" lvl="0" marL="457200" rtl="0" algn="l">
              <a:spcBef>
                <a:spcPts val="0"/>
              </a:spcBef>
              <a:spcAft>
                <a:spcPts val="0"/>
              </a:spcAft>
              <a:buSzPts val="1400"/>
              <a:buChar char="-"/>
            </a:pPr>
            <a:r>
              <a:rPr lang="en"/>
              <a:t>Predicting Future Seasons with Development Projections (Time Series Forecasting)</a:t>
            </a:r>
            <a:endParaRPr/>
          </a:p>
          <a:p>
            <a:pPr indent="-317500" lvl="0" marL="457200" rtl="0" algn="l">
              <a:spcBef>
                <a:spcPts val="0"/>
              </a:spcBef>
              <a:spcAft>
                <a:spcPts val="0"/>
              </a:spcAft>
              <a:buSzPts val="1400"/>
              <a:buChar char="-"/>
            </a:pPr>
            <a:r>
              <a:rPr lang="en"/>
              <a:t>Back-to-Back Games Feature</a:t>
            </a:r>
            <a:endParaRPr/>
          </a:p>
          <a:p>
            <a:pPr indent="-317500" lvl="0" marL="457200" rtl="0" algn="l">
              <a:spcBef>
                <a:spcPts val="0"/>
              </a:spcBef>
              <a:spcAft>
                <a:spcPts val="0"/>
              </a:spcAft>
              <a:buSzPts val="1400"/>
              <a:buChar char="-"/>
            </a:pPr>
            <a:r>
              <a:rPr lang="en"/>
              <a:t>More Features, Advanced Data</a:t>
            </a:r>
            <a:endParaRPr/>
          </a:p>
          <a:p>
            <a:pPr indent="-317500" lvl="0" marL="457200" rtl="0" algn="l">
              <a:spcBef>
                <a:spcPts val="0"/>
              </a:spcBef>
              <a:spcAft>
                <a:spcPts val="0"/>
              </a:spcAft>
              <a:buSzPts val="1400"/>
              <a:buChar char="-"/>
            </a:pPr>
            <a:r>
              <a:rPr lang="en"/>
              <a:t>Factoring in-season trades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However, due to the league becoming more competitive and having more parity, predictions will be much more difficult to calculate, and other factors need to be considered for further improvements)</a:t>
            </a:r>
            <a:endParaRPr/>
          </a:p>
        </p:txBody>
      </p:sp>
      <p:pic>
        <p:nvPicPr>
          <p:cNvPr id="321" name="Google Shape;321;g2a175da22e1_0_13"/>
          <p:cNvPicPr preferRelativeResize="0"/>
          <p:nvPr/>
        </p:nvPicPr>
        <p:blipFill>
          <a:blip r:embed="rId3">
            <a:alphaModFix/>
          </a:blip>
          <a:stretch>
            <a:fillRect/>
          </a:stretch>
        </p:blipFill>
        <p:spPr>
          <a:xfrm>
            <a:off x="5501900" y="2559425"/>
            <a:ext cx="2229825" cy="1975926"/>
          </a:xfrm>
          <a:prstGeom prst="rect">
            <a:avLst/>
          </a:prstGeom>
          <a:noFill/>
          <a:ln>
            <a:noFill/>
          </a:ln>
        </p:spPr>
      </p:pic>
      <p:pic>
        <p:nvPicPr>
          <p:cNvPr id="322" name="Google Shape;322;g2a175da22e1_0_13"/>
          <p:cNvPicPr preferRelativeResize="0"/>
          <p:nvPr/>
        </p:nvPicPr>
        <p:blipFill>
          <a:blip r:embed="rId4">
            <a:alphaModFix/>
          </a:blip>
          <a:stretch>
            <a:fillRect/>
          </a:stretch>
        </p:blipFill>
        <p:spPr>
          <a:xfrm>
            <a:off x="5178750" y="1257976"/>
            <a:ext cx="3022800" cy="1256675"/>
          </a:xfrm>
          <a:prstGeom prst="rect">
            <a:avLst/>
          </a:prstGeom>
          <a:noFill/>
          <a:ln>
            <a:noFill/>
          </a:ln>
        </p:spPr>
      </p:pic>
      <p:sp>
        <p:nvSpPr>
          <p:cNvPr id="323" name="Google Shape;323;g2a175da22e1_0_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a1a98d60bc_0_0"/>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Questions?</a:t>
            </a:r>
            <a:endParaRPr/>
          </a:p>
        </p:txBody>
      </p:sp>
      <p:pic>
        <p:nvPicPr>
          <p:cNvPr id="329" name="Google Shape;329;g2a1a98d60bc_0_0"/>
          <p:cNvPicPr preferRelativeResize="0"/>
          <p:nvPr/>
        </p:nvPicPr>
        <p:blipFill>
          <a:blip r:embed="rId3">
            <a:alphaModFix/>
          </a:blip>
          <a:stretch>
            <a:fillRect/>
          </a:stretch>
        </p:blipFill>
        <p:spPr>
          <a:xfrm>
            <a:off x="1614850" y="1157450"/>
            <a:ext cx="5914301" cy="3326800"/>
          </a:xfrm>
          <a:prstGeom prst="rect">
            <a:avLst/>
          </a:prstGeom>
          <a:noFill/>
          <a:ln>
            <a:noFill/>
          </a:ln>
        </p:spPr>
      </p:pic>
      <p:sp>
        <p:nvSpPr>
          <p:cNvPr id="330" name="Google Shape;330;g2a1a98d60bc_0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62cc4a84ff_0_0"/>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r>
              <a:rPr lang="en"/>
              <a:t>Potential Challenges</a:t>
            </a:r>
            <a:endParaRPr/>
          </a:p>
        </p:txBody>
      </p:sp>
      <p:sp>
        <p:nvSpPr>
          <p:cNvPr id="106" name="Google Shape;106;g262cc4a84ff_0_0"/>
          <p:cNvSpPr txBox="1"/>
          <p:nvPr/>
        </p:nvSpPr>
        <p:spPr>
          <a:xfrm>
            <a:off x="765350" y="1168600"/>
            <a:ext cx="758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
        <p:nvSpPr>
          <p:cNvPr id="107" name="Google Shape;107;g262cc4a84ff_0_0"/>
          <p:cNvSpPr txBox="1"/>
          <p:nvPr/>
        </p:nvSpPr>
        <p:spPr>
          <a:xfrm>
            <a:off x="5477675" y="3677150"/>
            <a:ext cx="2646900" cy="6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000">
              <a:solidFill>
                <a:schemeClr val="lt1"/>
              </a:solidFill>
              <a:latin typeface="Roboto"/>
              <a:ea typeface="Roboto"/>
              <a:cs typeface="Roboto"/>
              <a:sym typeface="Roboto"/>
            </a:endParaRPr>
          </a:p>
        </p:txBody>
      </p:sp>
      <p:sp>
        <p:nvSpPr>
          <p:cNvPr id="108" name="Google Shape;108;g262cc4a84ff_0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 name="Google Shape;109;g262cc4a84ff_0_0"/>
          <p:cNvSpPr txBox="1"/>
          <p:nvPr/>
        </p:nvSpPr>
        <p:spPr>
          <a:xfrm>
            <a:off x="1121950" y="2054475"/>
            <a:ext cx="419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
        <p:nvSpPr>
          <p:cNvPr id="110" name="Google Shape;110;g262cc4a84ff_0_0"/>
          <p:cNvSpPr txBox="1"/>
          <p:nvPr/>
        </p:nvSpPr>
        <p:spPr>
          <a:xfrm>
            <a:off x="1209375" y="2921450"/>
            <a:ext cx="1923300" cy="16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
        <p:nvSpPr>
          <p:cNvPr id="111" name="Google Shape;111;g262cc4a84ff_0_0"/>
          <p:cNvSpPr txBox="1"/>
          <p:nvPr/>
        </p:nvSpPr>
        <p:spPr>
          <a:xfrm>
            <a:off x="713250" y="1112225"/>
            <a:ext cx="4916700" cy="3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Predicting NBA Game Outcomes has many potential problems that need to be addressed:</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
                <a:solidFill>
                  <a:schemeClr val="lt1"/>
                </a:solidFill>
                <a:latin typeface="Roboto"/>
                <a:ea typeface="Roboto"/>
                <a:cs typeface="Roboto"/>
                <a:sym typeface="Roboto"/>
              </a:rPr>
              <a:t>Injuries</a:t>
            </a:r>
            <a:r>
              <a:rPr lang="en">
                <a:solidFill>
                  <a:schemeClr val="lt1"/>
                </a:solidFill>
                <a:latin typeface="Roboto"/>
                <a:ea typeface="Roboto"/>
                <a:cs typeface="Roboto"/>
                <a:sym typeface="Roboto"/>
              </a:rPr>
              <a:t> occur all the time in sports, which can also mean a team losing high-impact players.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
                <a:solidFill>
                  <a:schemeClr val="lt1"/>
                </a:solidFill>
                <a:latin typeface="Roboto"/>
                <a:ea typeface="Roboto"/>
                <a:cs typeface="Roboto"/>
                <a:sym typeface="Roboto"/>
              </a:rPr>
              <a:t>Teams form</a:t>
            </a:r>
            <a:r>
              <a:rPr lang="en">
                <a:solidFill>
                  <a:schemeClr val="lt1"/>
                </a:solidFill>
                <a:latin typeface="Roboto"/>
                <a:ea typeface="Roboto"/>
                <a:cs typeface="Roboto"/>
                <a:sym typeface="Roboto"/>
              </a:rPr>
              <a:t> changes throughout the season, possibly increasing quality of play depending on caliber of games.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There is a </a:t>
            </a:r>
            <a:r>
              <a:rPr b="1" lang="en">
                <a:solidFill>
                  <a:schemeClr val="lt1"/>
                </a:solidFill>
                <a:latin typeface="Roboto"/>
                <a:ea typeface="Roboto"/>
                <a:cs typeface="Roboto"/>
                <a:sym typeface="Roboto"/>
              </a:rPr>
              <a:t>large amount of NBA data</a:t>
            </a:r>
            <a:r>
              <a:rPr lang="en">
                <a:solidFill>
                  <a:schemeClr val="lt1"/>
                </a:solidFill>
                <a:latin typeface="Roboto"/>
                <a:ea typeface="Roboto"/>
                <a:cs typeface="Roboto"/>
                <a:sym typeface="Roboto"/>
              </a:rPr>
              <a:t> so we will need to choose a proper scope.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
                <a:solidFill>
                  <a:schemeClr val="lt1"/>
                </a:solidFill>
                <a:latin typeface="Roboto"/>
                <a:ea typeface="Roboto"/>
                <a:cs typeface="Roboto"/>
                <a:sym typeface="Roboto"/>
              </a:rPr>
              <a:t>Trades</a:t>
            </a:r>
            <a:r>
              <a:rPr lang="en">
                <a:solidFill>
                  <a:schemeClr val="lt1"/>
                </a:solidFill>
                <a:latin typeface="Roboto"/>
                <a:ea typeface="Roboto"/>
                <a:cs typeface="Roboto"/>
                <a:sym typeface="Roboto"/>
              </a:rPr>
              <a:t> can happen mid-season- affecting the talent level of a team. </a:t>
            </a:r>
            <a:endParaRPr>
              <a:solidFill>
                <a:schemeClr val="lt1"/>
              </a:solidFill>
              <a:latin typeface="Roboto"/>
              <a:ea typeface="Roboto"/>
              <a:cs typeface="Roboto"/>
              <a:sym typeface="Roboto"/>
            </a:endParaRPr>
          </a:p>
        </p:txBody>
      </p:sp>
      <p:pic>
        <p:nvPicPr>
          <p:cNvPr id="112" name="Google Shape;112;g262cc4a84ff_0_0"/>
          <p:cNvPicPr preferRelativeResize="0"/>
          <p:nvPr/>
        </p:nvPicPr>
        <p:blipFill>
          <a:blip r:embed="rId3">
            <a:alphaModFix/>
          </a:blip>
          <a:stretch>
            <a:fillRect/>
          </a:stretch>
        </p:blipFill>
        <p:spPr>
          <a:xfrm>
            <a:off x="5749350" y="1288375"/>
            <a:ext cx="2375226" cy="2388766"/>
          </a:xfrm>
          <a:prstGeom prst="rect">
            <a:avLst/>
          </a:prstGeom>
          <a:noFill/>
          <a:ln>
            <a:noFill/>
          </a:ln>
        </p:spPr>
      </p:pic>
      <p:sp>
        <p:nvSpPr>
          <p:cNvPr id="113" name="Google Shape;113;g262cc4a84ff_0_0"/>
          <p:cNvSpPr txBox="1"/>
          <p:nvPr/>
        </p:nvSpPr>
        <p:spPr>
          <a:xfrm>
            <a:off x="5749350" y="3635950"/>
            <a:ext cx="2571600" cy="13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Roboto"/>
                <a:ea typeface="Roboto"/>
                <a:cs typeface="Roboto"/>
                <a:sym typeface="Roboto"/>
              </a:rPr>
              <a:t>On the NBA site alone, there is over 200 categories of player data. We need to compact our data into meaningful information for our model.</a:t>
            </a:r>
            <a:endParaRPr i="1" sz="10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62cca1cbd6_1_22"/>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r>
              <a:rPr lang="en"/>
              <a:t>Proposed Solutions + Limitations</a:t>
            </a:r>
            <a:endParaRPr/>
          </a:p>
        </p:txBody>
      </p:sp>
      <p:sp>
        <p:nvSpPr>
          <p:cNvPr id="119" name="Google Shape;119;g262cca1cbd6_1_22"/>
          <p:cNvSpPr txBox="1"/>
          <p:nvPr/>
        </p:nvSpPr>
        <p:spPr>
          <a:xfrm>
            <a:off x="765350" y="1168600"/>
            <a:ext cx="758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
        <p:nvSpPr>
          <p:cNvPr id="120" name="Google Shape;120;g262cca1cbd6_1_22"/>
          <p:cNvSpPr txBox="1"/>
          <p:nvPr/>
        </p:nvSpPr>
        <p:spPr>
          <a:xfrm>
            <a:off x="5477675" y="3677150"/>
            <a:ext cx="2646900" cy="6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000">
              <a:solidFill>
                <a:schemeClr val="lt1"/>
              </a:solidFill>
              <a:latin typeface="Roboto"/>
              <a:ea typeface="Roboto"/>
              <a:cs typeface="Roboto"/>
              <a:sym typeface="Roboto"/>
            </a:endParaRPr>
          </a:p>
        </p:txBody>
      </p:sp>
      <p:sp>
        <p:nvSpPr>
          <p:cNvPr id="121" name="Google Shape;121;g262cca1cbd6_1_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 name="Google Shape;122;g262cca1cbd6_1_22"/>
          <p:cNvSpPr txBox="1"/>
          <p:nvPr/>
        </p:nvSpPr>
        <p:spPr>
          <a:xfrm>
            <a:off x="1121950" y="2054475"/>
            <a:ext cx="419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
        <p:nvSpPr>
          <p:cNvPr id="123" name="Google Shape;123;g262cca1cbd6_1_22"/>
          <p:cNvSpPr txBox="1"/>
          <p:nvPr/>
        </p:nvSpPr>
        <p:spPr>
          <a:xfrm>
            <a:off x="1209375" y="2921450"/>
            <a:ext cx="1923300" cy="16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
        <p:nvSpPr>
          <p:cNvPr id="124" name="Google Shape;124;g262cca1cbd6_1_22"/>
          <p:cNvSpPr txBox="1"/>
          <p:nvPr/>
        </p:nvSpPr>
        <p:spPr>
          <a:xfrm>
            <a:off x="765350" y="1168600"/>
            <a:ext cx="4478100" cy="38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We want to factor in as many features as possible into our model to potentially </a:t>
            </a:r>
            <a:r>
              <a:rPr lang="en">
                <a:solidFill>
                  <a:schemeClr val="lt1"/>
                </a:solidFill>
                <a:latin typeface="Roboto"/>
                <a:ea typeface="Roboto"/>
                <a:cs typeface="Roboto"/>
                <a:sym typeface="Roboto"/>
              </a:rPr>
              <a:t>increase our prediction stability and accuracy:</a:t>
            </a:r>
            <a:endParaRPr>
              <a:solidFill>
                <a:schemeClr val="lt1"/>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For </a:t>
            </a:r>
            <a:r>
              <a:rPr b="1" lang="en">
                <a:solidFill>
                  <a:schemeClr val="lt1"/>
                </a:solidFill>
                <a:latin typeface="Roboto"/>
                <a:ea typeface="Roboto"/>
                <a:cs typeface="Roboto"/>
                <a:sym typeface="Roboto"/>
              </a:rPr>
              <a:t>injuries</a:t>
            </a:r>
            <a:r>
              <a:rPr lang="en">
                <a:solidFill>
                  <a:schemeClr val="lt1"/>
                </a:solidFill>
                <a:latin typeface="Roboto"/>
                <a:ea typeface="Roboto"/>
                <a:cs typeface="Roboto"/>
                <a:sym typeface="Roboto"/>
              </a:rPr>
              <a:t>, we will use player’s career numbers to determine a player’s durability and availability throughout the season.</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To consider </a:t>
            </a:r>
            <a:r>
              <a:rPr b="1" lang="en">
                <a:solidFill>
                  <a:schemeClr val="lt1"/>
                </a:solidFill>
                <a:latin typeface="Roboto"/>
                <a:ea typeface="Roboto"/>
                <a:cs typeface="Roboto"/>
                <a:sym typeface="Roboto"/>
              </a:rPr>
              <a:t>team form</a:t>
            </a:r>
            <a:r>
              <a:rPr lang="en">
                <a:solidFill>
                  <a:schemeClr val="lt1"/>
                </a:solidFill>
                <a:latin typeface="Roboto"/>
                <a:ea typeface="Roboto"/>
                <a:cs typeface="Roboto"/>
                <a:sym typeface="Roboto"/>
              </a:rPr>
              <a:t>, we track a team’s performance in the past 10 games.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To </a:t>
            </a:r>
            <a:r>
              <a:rPr lang="en">
                <a:solidFill>
                  <a:schemeClr val="lt1"/>
                </a:solidFill>
                <a:latin typeface="Roboto"/>
                <a:ea typeface="Roboto"/>
                <a:cs typeface="Roboto"/>
                <a:sym typeface="Roboto"/>
              </a:rPr>
              <a:t>mitigate</a:t>
            </a:r>
            <a:r>
              <a:rPr lang="en">
                <a:solidFill>
                  <a:schemeClr val="lt1"/>
                </a:solidFill>
                <a:latin typeface="Roboto"/>
                <a:ea typeface="Roboto"/>
                <a:cs typeface="Roboto"/>
                <a:sym typeface="Roboto"/>
              </a:rPr>
              <a:t> the issue with NBA having </a:t>
            </a:r>
            <a:r>
              <a:rPr b="1" lang="en">
                <a:solidFill>
                  <a:schemeClr val="lt1"/>
                </a:solidFill>
                <a:latin typeface="Roboto"/>
                <a:ea typeface="Roboto"/>
                <a:cs typeface="Roboto"/>
                <a:sym typeface="Roboto"/>
              </a:rPr>
              <a:t>large amounts of data</a:t>
            </a:r>
            <a:r>
              <a:rPr lang="en">
                <a:solidFill>
                  <a:schemeClr val="lt1"/>
                </a:solidFill>
                <a:latin typeface="Roboto"/>
                <a:ea typeface="Roboto"/>
                <a:cs typeface="Roboto"/>
                <a:sym typeface="Roboto"/>
              </a:rPr>
              <a:t>, we will base our model mainly on the highest impact statistics that have the most impact on team winning a match.</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For game data, we will use game logs from the 2015-2020 season, which is a reasonable scope.</a:t>
            </a:r>
            <a:endParaRPr>
              <a:solidFill>
                <a:schemeClr val="lt1"/>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p:txBody>
      </p:sp>
      <p:pic>
        <p:nvPicPr>
          <p:cNvPr id="125" name="Google Shape;125;g262cca1cbd6_1_22"/>
          <p:cNvPicPr preferRelativeResize="0"/>
          <p:nvPr/>
        </p:nvPicPr>
        <p:blipFill>
          <a:blip r:embed="rId3">
            <a:alphaModFix/>
          </a:blip>
          <a:stretch>
            <a:fillRect/>
          </a:stretch>
        </p:blipFill>
        <p:spPr>
          <a:xfrm>
            <a:off x="5207525" y="1284663"/>
            <a:ext cx="3187200" cy="1593600"/>
          </a:xfrm>
          <a:prstGeom prst="rect">
            <a:avLst/>
          </a:prstGeom>
          <a:noFill/>
          <a:ln>
            <a:noFill/>
          </a:ln>
        </p:spPr>
      </p:pic>
      <p:sp>
        <p:nvSpPr>
          <p:cNvPr id="126" name="Google Shape;126;g262cca1cbd6_1_22"/>
          <p:cNvSpPr txBox="1"/>
          <p:nvPr/>
        </p:nvSpPr>
        <p:spPr>
          <a:xfrm>
            <a:off x="5243450" y="2833175"/>
            <a:ext cx="2954100" cy="16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Roboto"/>
                <a:ea typeface="Roboto"/>
                <a:cs typeface="Roboto"/>
                <a:sym typeface="Roboto"/>
              </a:rPr>
              <a:t>Injuries and team form are two major factors that we need to consider to stabilize our prediction model.  It will be considered as part of our feature engineering. </a:t>
            </a:r>
            <a:endParaRPr i="1" sz="1000">
              <a:solidFill>
                <a:schemeClr val="lt1"/>
              </a:solidFill>
              <a:latin typeface="Roboto"/>
              <a:ea typeface="Roboto"/>
              <a:cs typeface="Roboto"/>
              <a:sym typeface="Roboto"/>
            </a:endParaRPr>
          </a:p>
          <a:p>
            <a:pPr indent="0" lvl="0" marL="0" rtl="0" algn="l">
              <a:spcBef>
                <a:spcPts val="0"/>
              </a:spcBef>
              <a:spcAft>
                <a:spcPts val="0"/>
              </a:spcAft>
              <a:buNone/>
            </a:pPr>
            <a:r>
              <a:t/>
            </a:r>
            <a:endParaRPr i="1" sz="1000">
              <a:solidFill>
                <a:schemeClr val="lt1"/>
              </a:solidFill>
              <a:latin typeface="Roboto"/>
              <a:ea typeface="Roboto"/>
              <a:cs typeface="Roboto"/>
              <a:sym typeface="Roboto"/>
            </a:endParaRPr>
          </a:p>
          <a:p>
            <a:pPr indent="0" lvl="0" marL="0" rtl="0" algn="l">
              <a:spcBef>
                <a:spcPts val="0"/>
              </a:spcBef>
              <a:spcAft>
                <a:spcPts val="0"/>
              </a:spcAft>
              <a:buNone/>
            </a:pPr>
            <a:r>
              <a:rPr b="1" i="1" lang="en" sz="1000">
                <a:solidFill>
                  <a:schemeClr val="lt1"/>
                </a:solidFill>
                <a:latin typeface="Roboto"/>
                <a:ea typeface="Roboto"/>
                <a:cs typeface="Roboto"/>
                <a:sym typeface="Roboto"/>
              </a:rPr>
              <a:t>Limitation:</a:t>
            </a:r>
            <a:r>
              <a:rPr i="1" lang="en" sz="1000">
                <a:solidFill>
                  <a:schemeClr val="lt1"/>
                </a:solidFill>
                <a:latin typeface="Roboto"/>
                <a:ea typeface="Roboto"/>
                <a:cs typeface="Roboto"/>
                <a:sym typeface="Roboto"/>
              </a:rPr>
              <a:t> Mid-season trades are a factor too, but trades are highly complex and will need to be considered as a feature for future works.</a:t>
            </a:r>
            <a:endParaRPr i="1" sz="10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ec55ee0212_0_5"/>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did other models do?</a:t>
            </a:r>
            <a:endParaRPr/>
          </a:p>
        </p:txBody>
      </p:sp>
      <p:sp>
        <p:nvSpPr>
          <p:cNvPr id="132" name="Google Shape;132;g1ec55ee0212_0_5"/>
          <p:cNvSpPr txBox="1"/>
          <p:nvPr/>
        </p:nvSpPr>
        <p:spPr>
          <a:xfrm>
            <a:off x="765350" y="1168600"/>
            <a:ext cx="758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pic>
        <p:nvPicPr>
          <p:cNvPr id="133" name="Google Shape;133;g1ec55ee0212_0_5"/>
          <p:cNvPicPr preferRelativeResize="0"/>
          <p:nvPr/>
        </p:nvPicPr>
        <p:blipFill>
          <a:blip r:embed="rId3">
            <a:alphaModFix/>
          </a:blip>
          <a:stretch>
            <a:fillRect/>
          </a:stretch>
        </p:blipFill>
        <p:spPr>
          <a:xfrm>
            <a:off x="884825" y="1223100"/>
            <a:ext cx="2209501" cy="1472475"/>
          </a:xfrm>
          <a:prstGeom prst="rect">
            <a:avLst/>
          </a:prstGeom>
          <a:noFill/>
          <a:ln>
            <a:noFill/>
          </a:ln>
        </p:spPr>
      </p:pic>
      <p:sp>
        <p:nvSpPr>
          <p:cNvPr id="134" name="Google Shape;134;g1ec55ee0212_0_5"/>
          <p:cNvSpPr txBox="1"/>
          <p:nvPr/>
        </p:nvSpPr>
        <p:spPr>
          <a:xfrm>
            <a:off x="745475" y="2707875"/>
            <a:ext cx="2488200" cy="17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lt1"/>
                </a:solidFill>
                <a:latin typeface="Roboto"/>
                <a:ea typeface="Roboto"/>
                <a:cs typeface="Roboto"/>
                <a:sym typeface="Roboto"/>
              </a:rPr>
              <a:t>Over/Under NBA Predictor </a:t>
            </a:r>
            <a:endParaRPr b="1" sz="1300" u="sng">
              <a:solidFill>
                <a:schemeClr val="lt1"/>
              </a:solidFill>
              <a:latin typeface="Roboto"/>
              <a:ea typeface="Roboto"/>
              <a:cs typeface="Roboto"/>
              <a:sym typeface="Roboto"/>
            </a:endParaRPr>
          </a:p>
          <a:p>
            <a:pPr indent="0" lvl="0" marL="0" rtl="0" algn="l">
              <a:spcBef>
                <a:spcPts val="0"/>
              </a:spcBef>
              <a:spcAft>
                <a:spcPts val="0"/>
              </a:spcAft>
              <a:buNone/>
            </a:pPr>
            <a:r>
              <a:rPr lang="en" sz="1000">
                <a:solidFill>
                  <a:schemeClr val="lt1"/>
                </a:solidFill>
                <a:latin typeface="Roboto"/>
                <a:ea typeface="Roboto"/>
                <a:cs typeface="Roboto"/>
                <a:sym typeface="Roboto"/>
              </a:rPr>
              <a:t>by Ben Jensen</a:t>
            </a:r>
            <a:endParaRPr sz="10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Used NBA game log as data</a:t>
            </a:r>
            <a:endParaRPr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Used Gradient Boosting Regressor for a 58% accuracy</a:t>
            </a:r>
            <a:endParaRPr sz="1300">
              <a:solidFill>
                <a:schemeClr val="lt1"/>
              </a:solidFill>
              <a:latin typeface="Roboto"/>
              <a:ea typeface="Roboto"/>
              <a:cs typeface="Roboto"/>
              <a:sym typeface="Roboto"/>
            </a:endParaRPr>
          </a:p>
          <a:p>
            <a:pPr indent="0" lvl="0" marL="0" rtl="0" algn="l">
              <a:spcBef>
                <a:spcPts val="0"/>
              </a:spcBef>
              <a:spcAft>
                <a:spcPts val="0"/>
              </a:spcAft>
              <a:buNone/>
            </a:pPr>
            <a:r>
              <a:t/>
            </a:r>
            <a:endParaRPr b="1" sz="1300" u="sng">
              <a:solidFill>
                <a:schemeClr val="lt1"/>
              </a:solidFill>
              <a:latin typeface="Roboto"/>
              <a:ea typeface="Roboto"/>
              <a:cs typeface="Roboto"/>
              <a:sym typeface="Roboto"/>
            </a:endParaRPr>
          </a:p>
        </p:txBody>
      </p:sp>
      <p:sp>
        <p:nvSpPr>
          <p:cNvPr id="135" name="Google Shape;135;g1ec55ee0212_0_5"/>
          <p:cNvSpPr txBox="1"/>
          <p:nvPr/>
        </p:nvSpPr>
        <p:spPr>
          <a:xfrm>
            <a:off x="5711225" y="2645375"/>
            <a:ext cx="2649900" cy="18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lt1"/>
                </a:solidFill>
                <a:latin typeface="Roboto"/>
                <a:ea typeface="Roboto"/>
                <a:cs typeface="Roboto"/>
                <a:sym typeface="Roboto"/>
              </a:rPr>
              <a:t>NBA Game Outcome Predictor</a:t>
            </a:r>
            <a:r>
              <a:rPr lang="en" sz="1800">
                <a:solidFill>
                  <a:schemeClr val="lt1"/>
                </a:solidFill>
                <a:latin typeface="Roboto"/>
                <a:ea typeface="Roboto"/>
                <a:cs typeface="Roboto"/>
                <a:sym typeface="Roboto"/>
              </a:rPr>
              <a:t> </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000">
                <a:solidFill>
                  <a:schemeClr val="lt1"/>
                </a:solidFill>
                <a:latin typeface="Roboto"/>
                <a:ea typeface="Roboto"/>
                <a:cs typeface="Roboto"/>
                <a:sym typeface="Roboto"/>
              </a:rPr>
              <a:t>by Josh Weiner</a:t>
            </a:r>
            <a:endParaRPr sz="10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Used NBA Season Records of teams from 2008-09 to 2019-20</a:t>
            </a:r>
            <a:endParaRPr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Achieved a 67% accuracy with RandomizedSearch model.</a:t>
            </a:r>
            <a:endParaRPr sz="1300">
              <a:solidFill>
                <a:schemeClr val="lt1"/>
              </a:solidFill>
              <a:latin typeface="Roboto"/>
              <a:ea typeface="Roboto"/>
              <a:cs typeface="Roboto"/>
              <a:sym typeface="Roboto"/>
            </a:endParaRPr>
          </a:p>
        </p:txBody>
      </p:sp>
      <p:pic>
        <p:nvPicPr>
          <p:cNvPr id="136" name="Google Shape;136;g1ec55ee0212_0_5"/>
          <p:cNvPicPr preferRelativeResize="0"/>
          <p:nvPr/>
        </p:nvPicPr>
        <p:blipFill rotWithShape="1">
          <a:blip r:embed="rId4">
            <a:alphaModFix/>
          </a:blip>
          <a:srcRect b="0" l="0" r="-5708" t="0"/>
          <a:stretch/>
        </p:blipFill>
        <p:spPr>
          <a:xfrm>
            <a:off x="5792075" y="1273288"/>
            <a:ext cx="2488202" cy="1372078"/>
          </a:xfrm>
          <a:prstGeom prst="rect">
            <a:avLst/>
          </a:prstGeom>
          <a:noFill/>
          <a:ln>
            <a:noFill/>
          </a:ln>
        </p:spPr>
      </p:pic>
      <p:pic>
        <p:nvPicPr>
          <p:cNvPr id="137" name="Google Shape;137;g1ec55ee0212_0_5"/>
          <p:cNvPicPr preferRelativeResize="0"/>
          <p:nvPr/>
        </p:nvPicPr>
        <p:blipFill rotWithShape="1">
          <a:blip r:embed="rId5">
            <a:alphaModFix/>
          </a:blip>
          <a:srcRect b="2009" l="15817" r="0" t="-2010"/>
          <a:stretch/>
        </p:blipFill>
        <p:spPr>
          <a:xfrm>
            <a:off x="3377525" y="1179625"/>
            <a:ext cx="2296202" cy="1515004"/>
          </a:xfrm>
          <a:prstGeom prst="rect">
            <a:avLst/>
          </a:prstGeom>
          <a:noFill/>
          <a:ln>
            <a:noFill/>
          </a:ln>
        </p:spPr>
      </p:pic>
      <p:sp>
        <p:nvSpPr>
          <p:cNvPr id="138" name="Google Shape;138;g1ec55ee0212_0_5"/>
          <p:cNvSpPr txBox="1"/>
          <p:nvPr/>
        </p:nvSpPr>
        <p:spPr>
          <a:xfrm>
            <a:off x="3279363" y="2707875"/>
            <a:ext cx="2296200" cy="19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lt1"/>
                </a:solidFill>
                <a:latin typeface="Roboto"/>
                <a:ea typeface="Roboto"/>
                <a:cs typeface="Roboto"/>
                <a:sym typeface="Roboto"/>
              </a:rPr>
              <a:t>NBA Future Game Predictor</a:t>
            </a:r>
            <a:r>
              <a:rPr lang="en" sz="1300">
                <a:solidFill>
                  <a:schemeClr val="lt1"/>
                </a:solidFill>
                <a:latin typeface="Roboto"/>
                <a:ea typeface="Roboto"/>
                <a:cs typeface="Roboto"/>
                <a:sym typeface="Roboto"/>
              </a:rPr>
              <a:t> </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000">
                <a:solidFill>
                  <a:schemeClr val="lt1"/>
                </a:solidFill>
                <a:latin typeface="Roboto"/>
                <a:ea typeface="Roboto"/>
                <a:cs typeface="Roboto"/>
                <a:sym typeface="Roboto"/>
              </a:rPr>
              <a:t>by Vikas Paruchuri</a:t>
            </a:r>
            <a:endParaRPr sz="10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Used Game Log from 2017-18 season to predict upcoming game results</a:t>
            </a:r>
            <a:endParaRPr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Achieved a 63% accuracy with a Ridge Regression Model</a:t>
            </a:r>
            <a:endParaRPr sz="1300">
              <a:solidFill>
                <a:schemeClr val="lt1"/>
              </a:solidFill>
              <a:latin typeface="Roboto"/>
              <a:ea typeface="Roboto"/>
              <a:cs typeface="Roboto"/>
              <a:sym typeface="Roboto"/>
            </a:endParaRPr>
          </a:p>
        </p:txBody>
      </p:sp>
      <p:sp>
        <p:nvSpPr>
          <p:cNvPr id="139" name="Google Shape;139;g1ec55ee0212_0_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62919e9d78_0_11"/>
          <p:cNvSpPr txBox="1"/>
          <p:nvPr>
            <p:ph type="title"/>
          </p:nvPr>
        </p:nvSpPr>
        <p:spPr>
          <a:xfrm>
            <a:off x="713250" y="539525"/>
            <a:ext cx="77175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Starting Data</a:t>
            </a:r>
            <a:endParaRPr/>
          </a:p>
        </p:txBody>
      </p:sp>
      <p:sp>
        <p:nvSpPr>
          <p:cNvPr id="145" name="Google Shape;145;g262919e9d78_0_11"/>
          <p:cNvSpPr txBox="1"/>
          <p:nvPr/>
        </p:nvSpPr>
        <p:spPr>
          <a:xfrm>
            <a:off x="713250" y="1206338"/>
            <a:ext cx="3960900" cy="348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lt1"/>
                </a:solidFill>
              </a:rPr>
              <a:t>Our NBA Game Prediction model will use data from a previous NBA season to predict future games during the same or future season.</a:t>
            </a:r>
            <a:endParaRPr>
              <a:solidFill>
                <a:schemeClr val="lt1"/>
              </a:solidFill>
            </a:endParaRPr>
          </a:p>
          <a:p>
            <a:pPr indent="0" lvl="0" marL="0" rtl="0" algn="just">
              <a:lnSpc>
                <a:spcPct val="115000"/>
              </a:lnSpc>
              <a:spcBef>
                <a:spcPts val="0"/>
              </a:spcBef>
              <a:spcAft>
                <a:spcPts val="0"/>
              </a:spcAft>
              <a:buNone/>
            </a:pPr>
            <a:r>
              <a:t/>
            </a:r>
            <a:endParaRPr>
              <a:solidFill>
                <a:schemeClr val="lt1"/>
              </a:solidFill>
            </a:endParaRPr>
          </a:p>
          <a:p>
            <a:pPr indent="-317500" lvl="0" marL="457200" rtl="0" algn="just">
              <a:lnSpc>
                <a:spcPct val="115000"/>
              </a:lnSpc>
              <a:spcBef>
                <a:spcPts val="0"/>
              </a:spcBef>
              <a:spcAft>
                <a:spcPts val="0"/>
              </a:spcAft>
              <a:buClr>
                <a:schemeClr val="lt1"/>
              </a:buClr>
              <a:buSzPts val="1400"/>
              <a:buChar char="-"/>
            </a:pPr>
            <a:r>
              <a:rPr b="1" lang="en">
                <a:solidFill>
                  <a:schemeClr val="lt1"/>
                </a:solidFill>
              </a:rPr>
              <a:t>Season Game Logs</a:t>
            </a:r>
            <a:r>
              <a:rPr lang="en">
                <a:solidFill>
                  <a:schemeClr val="lt1"/>
                </a:solidFill>
              </a:rPr>
              <a:t> from 2016-2020 season the find how teams perform vs. other certain teams. </a:t>
            </a:r>
            <a:endParaRPr>
              <a:solidFill>
                <a:schemeClr val="lt1"/>
              </a:solidFill>
            </a:endParaRPr>
          </a:p>
          <a:p>
            <a:pPr indent="-317500" lvl="0" marL="457200" rtl="0" algn="just">
              <a:lnSpc>
                <a:spcPct val="115000"/>
              </a:lnSpc>
              <a:spcBef>
                <a:spcPts val="0"/>
              </a:spcBef>
              <a:spcAft>
                <a:spcPts val="0"/>
              </a:spcAft>
              <a:buClr>
                <a:schemeClr val="lt1"/>
              </a:buClr>
              <a:buSzPts val="1400"/>
              <a:buChar char="-"/>
            </a:pPr>
            <a:r>
              <a:rPr b="1" lang="en">
                <a:solidFill>
                  <a:schemeClr val="lt1"/>
                </a:solidFill>
              </a:rPr>
              <a:t>Player Skill Level Ratings</a:t>
            </a:r>
            <a:r>
              <a:rPr lang="en">
                <a:solidFill>
                  <a:schemeClr val="lt1"/>
                </a:solidFill>
              </a:rPr>
              <a:t>, game statistics,  organized with NBA2K Ratings.</a:t>
            </a:r>
            <a:endParaRPr>
              <a:solidFill>
                <a:schemeClr val="lt1"/>
              </a:solidFill>
            </a:endParaRPr>
          </a:p>
          <a:p>
            <a:pPr indent="0" lvl="0" marL="0" rtl="0" algn="just">
              <a:lnSpc>
                <a:spcPct val="115000"/>
              </a:lnSpc>
              <a:spcBef>
                <a:spcPts val="0"/>
              </a:spcBef>
              <a:spcAft>
                <a:spcPts val="0"/>
              </a:spcAft>
              <a:buNone/>
            </a:pPr>
            <a:r>
              <a:t/>
            </a:r>
            <a:endParaRPr>
              <a:solidFill>
                <a:schemeClr val="lt1"/>
              </a:solidFill>
            </a:endParaRPr>
          </a:p>
          <a:p>
            <a:pPr indent="0" lvl="0" marL="0" rtl="0" algn="just">
              <a:lnSpc>
                <a:spcPct val="115000"/>
              </a:lnSpc>
              <a:spcBef>
                <a:spcPts val="0"/>
              </a:spcBef>
              <a:spcAft>
                <a:spcPts val="0"/>
              </a:spcAft>
              <a:buNone/>
            </a:pPr>
            <a:r>
              <a:rPr lang="en" sz="800">
                <a:solidFill>
                  <a:schemeClr val="lt1"/>
                </a:solidFill>
              </a:rPr>
              <a:t>(Will show you more about the data on the next two slides!)</a:t>
            </a:r>
            <a:endParaRPr sz="800">
              <a:solidFill>
                <a:schemeClr val="lt1"/>
              </a:solidFill>
            </a:endParaRPr>
          </a:p>
        </p:txBody>
      </p:sp>
      <p:pic>
        <p:nvPicPr>
          <p:cNvPr id="146" name="Google Shape;146;g262919e9d78_0_11"/>
          <p:cNvPicPr preferRelativeResize="0"/>
          <p:nvPr/>
        </p:nvPicPr>
        <p:blipFill>
          <a:blip r:embed="rId3">
            <a:alphaModFix/>
          </a:blip>
          <a:stretch>
            <a:fillRect/>
          </a:stretch>
        </p:blipFill>
        <p:spPr>
          <a:xfrm>
            <a:off x="4749025" y="1311975"/>
            <a:ext cx="3609999" cy="970320"/>
          </a:xfrm>
          <a:prstGeom prst="rect">
            <a:avLst/>
          </a:prstGeom>
          <a:noFill/>
          <a:ln>
            <a:noFill/>
          </a:ln>
        </p:spPr>
      </p:pic>
      <p:pic>
        <p:nvPicPr>
          <p:cNvPr id="147" name="Google Shape;147;g262919e9d78_0_11"/>
          <p:cNvPicPr preferRelativeResize="0"/>
          <p:nvPr/>
        </p:nvPicPr>
        <p:blipFill>
          <a:blip r:embed="rId4">
            <a:alphaModFix/>
          </a:blip>
          <a:stretch>
            <a:fillRect/>
          </a:stretch>
        </p:blipFill>
        <p:spPr>
          <a:xfrm>
            <a:off x="4749025" y="2282301"/>
            <a:ext cx="3609999" cy="853548"/>
          </a:xfrm>
          <a:prstGeom prst="rect">
            <a:avLst/>
          </a:prstGeom>
          <a:noFill/>
          <a:ln>
            <a:noFill/>
          </a:ln>
        </p:spPr>
      </p:pic>
      <p:sp>
        <p:nvSpPr>
          <p:cNvPr id="148" name="Google Shape;148;g262919e9d78_0_11"/>
          <p:cNvSpPr txBox="1"/>
          <p:nvPr/>
        </p:nvSpPr>
        <p:spPr>
          <a:xfrm>
            <a:off x="4846750" y="3085700"/>
            <a:ext cx="3396600" cy="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oboto"/>
                <a:ea typeface="Roboto"/>
                <a:cs typeface="Roboto"/>
                <a:sym typeface="Roboto"/>
              </a:rPr>
              <a:t>Sample of our Game statistic + Player statistics/skill rating datasets</a:t>
            </a:r>
            <a:endParaRPr i="1" sz="1200">
              <a:solidFill>
                <a:schemeClr val="lt1"/>
              </a:solidFill>
              <a:latin typeface="Roboto"/>
              <a:ea typeface="Roboto"/>
              <a:cs typeface="Roboto"/>
              <a:sym typeface="Roboto"/>
            </a:endParaRPr>
          </a:p>
        </p:txBody>
      </p:sp>
      <p:sp>
        <p:nvSpPr>
          <p:cNvPr id="149" name="Google Shape;149;g262919e9d78_0_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ec569b498f_0_34"/>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#1: Game Statistic Logs</a:t>
            </a:r>
            <a:endParaRPr/>
          </a:p>
        </p:txBody>
      </p:sp>
      <p:sp>
        <p:nvSpPr>
          <p:cNvPr id="155" name="Google Shape;155;g1ec569b498f_0_34"/>
          <p:cNvSpPr txBox="1"/>
          <p:nvPr/>
        </p:nvSpPr>
        <p:spPr>
          <a:xfrm>
            <a:off x="787425" y="1112225"/>
            <a:ext cx="3309300" cy="338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solidFill>
                  <a:schemeClr val="lt1"/>
                </a:solidFill>
                <a:latin typeface="Roboto"/>
                <a:ea typeface="Roboto"/>
                <a:cs typeface="Roboto"/>
                <a:sym typeface="Roboto"/>
              </a:rPr>
              <a:t>Key Points:</a:t>
            </a:r>
            <a:endParaRPr sz="1800">
              <a:solidFill>
                <a:schemeClr val="lt1"/>
              </a:solidFill>
              <a:latin typeface="Roboto"/>
              <a:ea typeface="Roboto"/>
              <a:cs typeface="Roboto"/>
              <a:sym typeface="Roboto"/>
            </a:endParaRPr>
          </a:p>
          <a:p>
            <a:pPr indent="-317500" lvl="0" marL="457200" rtl="0" algn="just">
              <a:spcBef>
                <a:spcPts val="0"/>
              </a:spcBef>
              <a:spcAft>
                <a:spcPts val="0"/>
              </a:spcAft>
              <a:buClr>
                <a:schemeClr val="lt1"/>
              </a:buClr>
              <a:buSzPts val="1400"/>
              <a:buFont typeface="Roboto"/>
              <a:buChar char="-"/>
            </a:pPr>
            <a:r>
              <a:rPr lang="en" sz="1100">
                <a:solidFill>
                  <a:schemeClr val="lt1"/>
                </a:solidFill>
                <a:latin typeface="Roboto"/>
                <a:ea typeface="Roboto"/>
                <a:cs typeface="Roboto"/>
                <a:sym typeface="Roboto"/>
              </a:rPr>
              <a:t>Our Game Logs have statistics on every team’s performance for every game in the 2015-2020 NBA Seasons.</a:t>
            </a:r>
            <a:endParaRPr sz="1100">
              <a:solidFill>
                <a:schemeClr val="lt1"/>
              </a:solidFill>
              <a:latin typeface="Roboto"/>
              <a:ea typeface="Roboto"/>
              <a:cs typeface="Roboto"/>
              <a:sym typeface="Roboto"/>
            </a:endParaRPr>
          </a:p>
          <a:p>
            <a:pPr indent="0" lvl="0" marL="0" rtl="0" algn="just">
              <a:spcBef>
                <a:spcPts val="0"/>
              </a:spcBef>
              <a:spcAft>
                <a:spcPts val="0"/>
              </a:spcAft>
              <a:buNone/>
            </a:pPr>
            <a:r>
              <a:t/>
            </a:r>
            <a:endParaRPr sz="1100">
              <a:solidFill>
                <a:schemeClr val="lt1"/>
              </a:solidFill>
              <a:latin typeface="Roboto"/>
              <a:ea typeface="Roboto"/>
              <a:cs typeface="Roboto"/>
              <a:sym typeface="Roboto"/>
            </a:endParaRPr>
          </a:p>
          <a:p>
            <a:pPr indent="-298450" lvl="0" marL="457200" rtl="0" algn="just">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Each row is game statistics for a team’s performance, including key statistic categories to outcomes.</a:t>
            </a:r>
            <a:endParaRPr sz="1100">
              <a:solidFill>
                <a:schemeClr val="lt1"/>
              </a:solidFill>
              <a:latin typeface="Roboto"/>
              <a:ea typeface="Roboto"/>
              <a:cs typeface="Roboto"/>
              <a:sym typeface="Roboto"/>
            </a:endParaRPr>
          </a:p>
          <a:p>
            <a:pPr indent="0" lvl="0" marL="0" rtl="0" algn="just">
              <a:spcBef>
                <a:spcPts val="0"/>
              </a:spcBef>
              <a:spcAft>
                <a:spcPts val="0"/>
              </a:spcAft>
              <a:buNone/>
            </a:pPr>
            <a:r>
              <a:t/>
            </a:r>
            <a:endParaRPr sz="1100">
              <a:solidFill>
                <a:schemeClr val="lt1"/>
              </a:solidFill>
              <a:latin typeface="Roboto"/>
              <a:ea typeface="Roboto"/>
              <a:cs typeface="Roboto"/>
              <a:sym typeface="Roboto"/>
            </a:endParaRPr>
          </a:p>
          <a:p>
            <a:pPr indent="-298450" lvl="0" marL="457200" rtl="0" algn="just">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We will take advantage of team statistics by tracking their performance in the previous 10 games for predictions.</a:t>
            </a:r>
            <a:endParaRPr sz="1100">
              <a:solidFill>
                <a:schemeClr val="lt1"/>
              </a:solidFill>
              <a:latin typeface="Roboto"/>
              <a:ea typeface="Roboto"/>
              <a:cs typeface="Roboto"/>
              <a:sym typeface="Roboto"/>
            </a:endParaRPr>
          </a:p>
          <a:p>
            <a:pPr indent="0" lvl="0" marL="0" rtl="0" algn="just">
              <a:spcBef>
                <a:spcPts val="0"/>
              </a:spcBef>
              <a:spcAft>
                <a:spcPts val="0"/>
              </a:spcAft>
              <a:buNone/>
            </a:pPr>
            <a:r>
              <a:t/>
            </a:r>
            <a:endParaRPr sz="1100">
              <a:solidFill>
                <a:schemeClr val="lt1"/>
              </a:solidFill>
              <a:latin typeface="Roboto"/>
              <a:ea typeface="Roboto"/>
              <a:cs typeface="Roboto"/>
              <a:sym typeface="Roboto"/>
            </a:endParaRPr>
          </a:p>
          <a:p>
            <a:pPr indent="-298450" lvl="0" marL="457200" rtl="0" algn="just">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This game log data will be used to train and test our model, our target variable will be predicting who won.</a:t>
            </a:r>
            <a:endParaRPr sz="1100">
              <a:solidFill>
                <a:schemeClr val="lt1"/>
              </a:solidFill>
              <a:latin typeface="Roboto"/>
              <a:ea typeface="Roboto"/>
              <a:cs typeface="Roboto"/>
              <a:sym typeface="Roboto"/>
            </a:endParaRPr>
          </a:p>
          <a:p>
            <a:pPr indent="0" lvl="0" marL="0" rtl="0" algn="just">
              <a:spcBef>
                <a:spcPts val="0"/>
              </a:spcBef>
              <a:spcAft>
                <a:spcPts val="0"/>
              </a:spcAft>
              <a:buNone/>
            </a:pPr>
            <a:r>
              <a:rPr lang="en" sz="1800">
                <a:solidFill>
                  <a:schemeClr val="lt1"/>
                </a:solidFill>
                <a:latin typeface="Roboto"/>
                <a:ea typeface="Roboto"/>
                <a:cs typeface="Roboto"/>
                <a:sym typeface="Roboto"/>
              </a:rPr>
              <a:t> </a:t>
            </a:r>
            <a:endParaRPr sz="1800">
              <a:solidFill>
                <a:schemeClr val="lt1"/>
              </a:solidFill>
              <a:latin typeface="Roboto"/>
              <a:ea typeface="Roboto"/>
              <a:cs typeface="Roboto"/>
              <a:sym typeface="Roboto"/>
            </a:endParaRPr>
          </a:p>
        </p:txBody>
      </p:sp>
      <p:pic>
        <p:nvPicPr>
          <p:cNvPr id="156" name="Google Shape;156;g1ec569b498f_0_34"/>
          <p:cNvPicPr preferRelativeResize="0"/>
          <p:nvPr/>
        </p:nvPicPr>
        <p:blipFill rotWithShape="1">
          <a:blip r:embed="rId3">
            <a:alphaModFix/>
          </a:blip>
          <a:srcRect b="67968" l="0" r="0" t="0"/>
          <a:stretch/>
        </p:blipFill>
        <p:spPr>
          <a:xfrm>
            <a:off x="4751075" y="1556913"/>
            <a:ext cx="3011473" cy="598201"/>
          </a:xfrm>
          <a:prstGeom prst="rect">
            <a:avLst/>
          </a:prstGeom>
          <a:noFill/>
          <a:ln>
            <a:noFill/>
          </a:ln>
        </p:spPr>
      </p:pic>
      <p:sp>
        <p:nvSpPr>
          <p:cNvPr id="157" name="Google Shape;157;g1ec569b498f_0_34"/>
          <p:cNvSpPr txBox="1"/>
          <p:nvPr/>
        </p:nvSpPr>
        <p:spPr>
          <a:xfrm>
            <a:off x="4680163" y="2155125"/>
            <a:ext cx="3153300" cy="40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900">
                <a:solidFill>
                  <a:schemeClr val="lt1"/>
                </a:solidFill>
                <a:latin typeface="Roboto"/>
                <a:ea typeface="Roboto"/>
                <a:cs typeface="Roboto"/>
                <a:sym typeface="Roboto"/>
              </a:rPr>
              <a:t>Key categories for winning include Offensive Rating and Defensive Rating. The best teams in the NBA (highest winning %) excel in these categories. We want to factor the most </a:t>
            </a:r>
            <a:r>
              <a:rPr i="1" lang="en" sz="900">
                <a:solidFill>
                  <a:schemeClr val="lt1"/>
                </a:solidFill>
                <a:latin typeface="Roboto"/>
                <a:ea typeface="Roboto"/>
                <a:cs typeface="Roboto"/>
                <a:sym typeface="Roboto"/>
              </a:rPr>
              <a:t>important</a:t>
            </a:r>
            <a:r>
              <a:rPr i="1" lang="en" sz="900">
                <a:solidFill>
                  <a:schemeClr val="lt1"/>
                </a:solidFill>
                <a:latin typeface="Roboto"/>
                <a:ea typeface="Roboto"/>
                <a:cs typeface="Roboto"/>
                <a:sym typeface="Roboto"/>
              </a:rPr>
              <a:t> features in this dataset into our model.</a:t>
            </a:r>
            <a:endParaRPr i="1" sz="900">
              <a:solidFill>
                <a:schemeClr val="lt1"/>
              </a:solidFill>
              <a:latin typeface="Roboto"/>
              <a:ea typeface="Roboto"/>
              <a:cs typeface="Roboto"/>
              <a:sym typeface="Roboto"/>
            </a:endParaRPr>
          </a:p>
        </p:txBody>
      </p:sp>
      <p:pic>
        <p:nvPicPr>
          <p:cNvPr id="158" name="Google Shape;158;g1ec569b498f_0_34"/>
          <p:cNvPicPr preferRelativeResize="0"/>
          <p:nvPr/>
        </p:nvPicPr>
        <p:blipFill rotWithShape="1">
          <a:blip r:embed="rId4">
            <a:alphaModFix/>
          </a:blip>
          <a:srcRect b="4324" l="58958" r="1688" t="0"/>
          <a:stretch/>
        </p:blipFill>
        <p:spPr>
          <a:xfrm>
            <a:off x="6697500" y="3387975"/>
            <a:ext cx="1683526" cy="667750"/>
          </a:xfrm>
          <a:prstGeom prst="rect">
            <a:avLst/>
          </a:prstGeom>
          <a:noFill/>
          <a:ln>
            <a:noFill/>
          </a:ln>
        </p:spPr>
      </p:pic>
      <p:sp>
        <p:nvSpPr>
          <p:cNvPr id="159" name="Google Shape;159;g1ec569b498f_0_34"/>
          <p:cNvSpPr txBox="1"/>
          <p:nvPr/>
        </p:nvSpPr>
        <p:spPr>
          <a:xfrm>
            <a:off x="5424525" y="4222675"/>
            <a:ext cx="220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pic>
        <p:nvPicPr>
          <p:cNvPr id="160" name="Google Shape;160;g1ec569b498f_0_34"/>
          <p:cNvPicPr preferRelativeResize="0"/>
          <p:nvPr/>
        </p:nvPicPr>
        <p:blipFill rotWithShape="1">
          <a:blip r:embed="rId5">
            <a:alphaModFix/>
          </a:blip>
          <a:srcRect b="0" l="0" r="76396" t="0"/>
          <a:stretch/>
        </p:blipFill>
        <p:spPr>
          <a:xfrm>
            <a:off x="4432500" y="3387987"/>
            <a:ext cx="927950" cy="774525"/>
          </a:xfrm>
          <a:prstGeom prst="rect">
            <a:avLst/>
          </a:prstGeom>
          <a:noFill/>
          <a:ln>
            <a:noFill/>
          </a:ln>
        </p:spPr>
      </p:pic>
      <p:sp>
        <p:nvSpPr>
          <p:cNvPr id="161" name="Google Shape;161;g1ec569b498f_0_34"/>
          <p:cNvSpPr txBox="1"/>
          <p:nvPr/>
        </p:nvSpPr>
        <p:spPr>
          <a:xfrm>
            <a:off x="5360450" y="3327975"/>
            <a:ext cx="24021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Roboto"/>
                <a:ea typeface="Roboto"/>
                <a:cs typeface="Roboto"/>
                <a:sym typeface="Roboto"/>
              </a:rPr>
              <a:t>← first 4 feature      |       last4 -&gt;</a:t>
            </a:r>
            <a:endParaRPr sz="700">
              <a:solidFill>
                <a:schemeClr val="lt1"/>
              </a:solidFill>
              <a:latin typeface="Roboto"/>
              <a:ea typeface="Roboto"/>
              <a:cs typeface="Roboto"/>
              <a:sym typeface="Roboto"/>
            </a:endParaRPr>
          </a:p>
          <a:p>
            <a:pPr indent="0" lvl="0" marL="0" rtl="0" algn="l">
              <a:spcBef>
                <a:spcPts val="0"/>
              </a:spcBef>
              <a:spcAft>
                <a:spcPts val="0"/>
              </a:spcAft>
              <a:buNone/>
            </a:pPr>
            <a:r>
              <a:t/>
            </a:r>
            <a:endParaRPr sz="700">
              <a:solidFill>
                <a:schemeClr val="lt1"/>
              </a:solidFill>
              <a:latin typeface="Roboto"/>
              <a:ea typeface="Roboto"/>
              <a:cs typeface="Roboto"/>
              <a:sym typeface="Roboto"/>
            </a:endParaRPr>
          </a:p>
          <a:p>
            <a:pPr indent="0" lvl="0" marL="0" rtl="0" algn="l">
              <a:spcBef>
                <a:spcPts val="0"/>
              </a:spcBef>
              <a:spcAft>
                <a:spcPts val="0"/>
              </a:spcAft>
              <a:buNone/>
            </a:pPr>
            <a:r>
              <a:rPr lang="en" sz="750">
                <a:solidFill>
                  <a:srgbClr val="D5D5D5"/>
                </a:solidFill>
                <a:latin typeface="Courier New"/>
                <a:ea typeface="Courier New"/>
                <a:cs typeface="Courier New"/>
                <a:sym typeface="Courier New"/>
              </a:rPr>
              <a:t>Number of Rows: 8949</a:t>
            </a:r>
            <a:endParaRPr sz="750">
              <a:solidFill>
                <a:srgbClr val="D5D5D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D5D5D5"/>
                </a:solidFill>
                <a:latin typeface="Courier New"/>
                <a:ea typeface="Courier New"/>
                <a:cs typeface="Courier New"/>
                <a:sym typeface="Courier New"/>
              </a:rPr>
              <a:t>Number of Columns: 82</a:t>
            </a:r>
            <a:endParaRPr sz="400">
              <a:solidFill>
                <a:schemeClr val="lt1"/>
              </a:solidFill>
              <a:latin typeface="Roboto"/>
              <a:ea typeface="Roboto"/>
              <a:cs typeface="Roboto"/>
              <a:sym typeface="Roboto"/>
            </a:endParaRPr>
          </a:p>
        </p:txBody>
      </p:sp>
      <p:sp>
        <p:nvSpPr>
          <p:cNvPr id="162" name="Google Shape;162;g1ec569b498f_0_34"/>
          <p:cNvSpPr txBox="1"/>
          <p:nvPr/>
        </p:nvSpPr>
        <p:spPr>
          <a:xfrm>
            <a:off x="8058475" y="3236175"/>
            <a:ext cx="3309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
                <a:solidFill>
                  <a:schemeClr val="lt1"/>
                </a:solidFill>
                <a:latin typeface="Roboto"/>
                <a:ea typeface="Roboto"/>
                <a:cs typeface="Roboto"/>
                <a:sym typeface="Roboto"/>
              </a:rPr>
              <a:t>TARGET</a:t>
            </a:r>
            <a:endParaRPr b="1" sz="400">
              <a:solidFill>
                <a:schemeClr val="lt1"/>
              </a:solidFill>
              <a:latin typeface="Roboto"/>
              <a:ea typeface="Roboto"/>
              <a:cs typeface="Roboto"/>
              <a:sym typeface="Roboto"/>
            </a:endParaRPr>
          </a:p>
        </p:txBody>
      </p:sp>
      <p:sp>
        <p:nvSpPr>
          <p:cNvPr id="163" name="Google Shape;163;g1ec569b498f_0_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ec569b498f_0_42"/>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#2</a:t>
            </a:r>
            <a:r>
              <a:rPr lang="en"/>
              <a:t>: Player Statistics</a:t>
            </a:r>
            <a:endParaRPr/>
          </a:p>
        </p:txBody>
      </p:sp>
      <p:sp>
        <p:nvSpPr>
          <p:cNvPr id="169" name="Google Shape;169;g1ec569b498f_0_42"/>
          <p:cNvSpPr txBox="1"/>
          <p:nvPr/>
        </p:nvSpPr>
        <p:spPr>
          <a:xfrm>
            <a:off x="911151" y="1147500"/>
            <a:ext cx="2915700" cy="338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chemeClr val="lt1"/>
                </a:solidFill>
                <a:latin typeface="Roboto"/>
                <a:ea typeface="Roboto"/>
                <a:cs typeface="Roboto"/>
                <a:sym typeface="Roboto"/>
              </a:rPr>
              <a:t>Key Points:</a:t>
            </a:r>
            <a:endParaRPr sz="1800">
              <a:solidFill>
                <a:schemeClr val="lt1"/>
              </a:solidFill>
              <a:latin typeface="Roboto"/>
              <a:ea typeface="Roboto"/>
              <a:cs typeface="Roboto"/>
              <a:sym typeface="Roboto"/>
            </a:endParaRPr>
          </a:p>
          <a:p>
            <a:pPr indent="-317500" lvl="0" marL="457200" rtl="0" algn="just">
              <a:spcBef>
                <a:spcPts val="0"/>
              </a:spcBef>
              <a:spcAft>
                <a:spcPts val="0"/>
              </a:spcAft>
              <a:buClr>
                <a:schemeClr val="lt1"/>
              </a:buClr>
              <a:buSzPts val="1400"/>
              <a:buFont typeface="Roboto"/>
              <a:buChar char="-"/>
            </a:pPr>
            <a:r>
              <a:rPr lang="en" sz="1100">
                <a:solidFill>
                  <a:schemeClr val="lt1"/>
                </a:solidFill>
                <a:latin typeface="Roboto"/>
                <a:ea typeface="Roboto"/>
                <a:cs typeface="Roboto"/>
                <a:sym typeface="Roboto"/>
              </a:rPr>
              <a:t>Our Player Skill Statistic Dataset has statistics on every player by season on their numerical averages</a:t>
            </a:r>
            <a:endParaRPr sz="1100">
              <a:solidFill>
                <a:schemeClr val="lt1"/>
              </a:solidFill>
              <a:latin typeface="Roboto"/>
              <a:ea typeface="Roboto"/>
              <a:cs typeface="Roboto"/>
              <a:sym typeface="Roboto"/>
            </a:endParaRPr>
          </a:p>
          <a:p>
            <a:pPr indent="0" lvl="0" marL="0" rtl="0" algn="just">
              <a:spcBef>
                <a:spcPts val="0"/>
              </a:spcBef>
              <a:spcAft>
                <a:spcPts val="0"/>
              </a:spcAft>
              <a:buNone/>
            </a:pPr>
            <a:r>
              <a:t/>
            </a:r>
            <a:endParaRPr sz="1100">
              <a:solidFill>
                <a:schemeClr val="lt1"/>
              </a:solidFill>
              <a:latin typeface="Roboto"/>
              <a:ea typeface="Roboto"/>
              <a:cs typeface="Roboto"/>
              <a:sym typeface="Roboto"/>
            </a:endParaRPr>
          </a:p>
          <a:p>
            <a:pPr indent="-298450" lvl="0" marL="457200" rtl="0" algn="just">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Each row is one player’s year with a team, including their win/loss ratio, categorical data, percentages, +/-, and overall player rating(out of 100)</a:t>
            </a:r>
            <a:endParaRPr sz="1100">
              <a:solidFill>
                <a:schemeClr val="lt1"/>
              </a:solidFill>
              <a:latin typeface="Roboto"/>
              <a:ea typeface="Roboto"/>
              <a:cs typeface="Roboto"/>
              <a:sym typeface="Roboto"/>
            </a:endParaRPr>
          </a:p>
          <a:p>
            <a:pPr indent="0" lvl="0" marL="0" rtl="0" algn="just">
              <a:spcBef>
                <a:spcPts val="0"/>
              </a:spcBef>
              <a:spcAft>
                <a:spcPts val="0"/>
              </a:spcAft>
              <a:buNone/>
            </a:pPr>
            <a:r>
              <a:t/>
            </a:r>
            <a:endParaRPr sz="1100">
              <a:solidFill>
                <a:schemeClr val="lt1"/>
              </a:solidFill>
              <a:latin typeface="Roboto"/>
              <a:ea typeface="Roboto"/>
              <a:cs typeface="Roboto"/>
              <a:sym typeface="Roboto"/>
            </a:endParaRPr>
          </a:p>
          <a:p>
            <a:pPr indent="-298450" lvl="0" marL="457200" rtl="0" algn="just">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We will use player statistics to help create skill ratings for our players later.</a:t>
            </a:r>
            <a:endParaRPr sz="1100">
              <a:solidFill>
                <a:schemeClr val="lt1"/>
              </a:solidFill>
              <a:latin typeface="Roboto"/>
              <a:ea typeface="Roboto"/>
              <a:cs typeface="Roboto"/>
              <a:sym typeface="Roboto"/>
            </a:endParaRPr>
          </a:p>
          <a:p>
            <a:pPr indent="0" lvl="0" marL="457200" rtl="0" algn="just">
              <a:spcBef>
                <a:spcPts val="0"/>
              </a:spcBef>
              <a:spcAft>
                <a:spcPts val="0"/>
              </a:spcAft>
              <a:buNone/>
            </a:pPr>
            <a:r>
              <a:t/>
            </a:r>
            <a:endParaRPr sz="1100">
              <a:solidFill>
                <a:schemeClr val="lt1"/>
              </a:solidFill>
              <a:latin typeface="Roboto"/>
              <a:ea typeface="Roboto"/>
              <a:cs typeface="Roboto"/>
              <a:sym typeface="Roboto"/>
            </a:endParaRPr>
          </a:p>
          <a:p>
            <a:pPr indent="-298450" lvl="0" marL="457200" rtl="0" algn="just">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 age, and games played can also be used in our feature engineering.</a:t>
            </a:r>
            <a:endParaRPr sz="1100">
              <a:solidFill>
                <a:schemeClr val="lt1"/>
              </a:solidFill>
              <a:latin typeface="Roboto"/>
              <a:ea typeface="Roboto"/>
              <a:cs typeface="Roboto"/>
              <a:sym typeface="Roboto"/>
            </a:endParaRPr>
          </a:p>
          <a:p>
            <a:pPr indent="0" lvl="0" marL="0" rtl="0" algn="just">
              <a:spcBef>
                <a:spcPts val="0"/>
              </a:spcBef>
              <a:spcAft>
                <a:spcPts val="0"/>
              </a:spcAft>
              <a:buNone/>
            </a:pPr>
            <a:r>
              <a:t/>
            </a:r>
            <a:endParaRPr sz="1100">
              <a:solidFill>
                <a:schemeClr val="lt1"/>
              </a:solidFill>
              <a:latin typeface="Roboto"/>
              <a:ea typeface="Roboto"/>
              <a:cs typeface="Roboto"/>
              <a:sym typeface="Roboto"/>
            </a:endParaRPr>
          </a:p>
          <a:p>
            <a:pPr indent="0" lvl="0" marL="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170" name="Google Shape;170;g1ec569b498f_0_42"/>
          <p:cNvPicPr preferRelativeResize="0"/>
          <p:nvPr/>
        </p:nvPicPr>
        <p:blipFill>
          <a:blip r:embed="rId3">
            <a:alphaModFix/>
          </a:blip>
          <a:stretch>
            <a:fillRect/>
          </a:stretch>
        </p:blipFill>
        <p:spPr>
          <a:xfrm>
            <a:off x="768260" y="4330835"/>
            <a:ext cx="7607491" cy="169165"/>
          </a:xfrm>
          <a:prstGeom prst="rect">
            <a:avLst/>
          </a:prstGeom>
          <a:noFill/>
          <a:ln>
            <a:noFill/>
          </a:ln>
        </p:spPr>
      </p:pic>
      <p:pic>
        <p:nvPicPr>
          <p:cNvPr id="171" name="Google Shape;171;g1ec569b498f_0_42"/>
          <p:cNvPicPr preferRelativeResize="0"/>
          <p:nvPr/>
        </p:nvPicPr>
        <p:blipFill>
          <a:blip r:embed="rId4">
            <a:alphaModFix/>
          </a:blip>
          <a:stretch>
            <a:fillRect/>
          </a:stretch>
        </p:blipFill>
        <p:spPr>
          <a:xfrm>
            <a:off x="768188" y="4161670"/>
            <a:ext cx="7607624" cy="169165"/>
          </a:xfrm>
          <a:prstGeom prst="rect">
            <a:avLst/>
          </a:prstGeom>
          <a:noFill/>
          <a:ln>
            <a:noFill/>
          </a:ln>
        </p:spPr>
      </p:pic>
      <p:pic>
        <p:nvPicPr>
          <p:cNvPr id="172" name="Google Shape;172;g1ec569b498f_0_42"/>
          <p:cNvPicPr preferRelativeResize="0"/>
          <p:nvPr/>
        </p:nvPicPr>
        <p:blipFill>
          <a:blip r:embed="rId5">
            <a:alphaModFix/>
          </a:blip>
          <a:stretch>
            <a:fillRect/>
          </a:stretch>
        </p:blipFill>
        <p:spPr>
          <a:xfrm>
            <a:off x="4390200" y="1454313"/>
            <a:ext cx="3267951" cy="1840375"/>
          </a:xfrm>
          <a:prstGeom prst="rect">
            <a:avLst/>
          </a:prstGeom>
          <a:noFill/>
          <a:ln>
            <a:noFill/>
          </a:ln>
        </p:spPr>
      </p:pic>
      <p:sp>
        <p:nvSpPr>
          <p:cNvPr id="173" name="Google Shape;173;g1ec569b498f_0_42"/>
          <p:cNvSpPr txBox="1"/>
          <p:nvPr/>
        </p:nvSpPr>
        <p:spPr>
          <a:xfrm>
            <a:off x="4390150" y="3294700"/>
            <a:ext cx="3267900" cy="607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1000">
                <a:solidFill>
                  <a:schemeClr val="lt1"/>
                </a:solidFill>
                <a:latin typeface="Roboto"/>
                <a:ea typeface="Roboto"/>
                <a:cs typeface="Roboto"/>
                <a:sym typeface="Roboto"/>
              </a:rPr>
              <a:t>Example: 2019 Lebron James had a skill rating of 97/100, making him one of the biggest contributors to his team’s ability to win games.</a:t>
            </a:r>
            <a:endParaRPr i="1" sz="1000">
              <a:solidFill>
                <a:schemeClr val="lt1"/>
              </a:solidFill>
              <a:latin typeface="Roboto"/>
              <a:ea typeface="Roboto"/>
              <a:cs typeface="Roboto"/>
              <a:sym typeface="Roboto"/>
            </a:endParaRPr>
          </a:p>
        </p:txBody>
      </p:sp>
      <p:sp>
        <p:nvSpPr>
          <p:cNvPr id="174" name="Google Shape;174;g1ec569b498f_0_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a0ed428311_1_0"/>
          <p:cNvSpPr txBox="1"/>
          <p:nvPr>
            <p:ph type="title"/>
          </p:nvPr>
        </p:nvSpPr>
        <p:spPr>
          <a:xfrm>
            <a:off x="713250" y="5395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180" name="Google Shape;180;g2a0ed428311_1_0"/>
          <p:cNvSpPr txBox="1"/>
          <p:nvPr/>
        </p:nvSpPr>
        <p:spPr>
          <a:xfrm>
            <a:off x="840025" y="1166550"/>
            <a:ext cx="3325500" cy="322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lt1"/>
                </a:solidFill>
                <a:latin typeface="Roboto"/>
                <a:ea typeface="Roboto"/>
                <a:cs typeface="Roboto"/>
                <a:sym typeface="Roboto"/>
              </a:rPr>
              <a:t>Null Values/Noise?</a:t>
            </a:r>
            <a:endParaRPr sz="1800">
              <a:solidFill>
                <a:schemeClr val="lt1"/>
              </a:solidFill>
              <a:latin typeface="Roboto"/>
              <a:ea typeface="Roboto"/>
              <a:cs typeface="Roboto"/>
              <a:sym typeface="Roboto"/>
            </a:endParaRPr>
          </a:p>
          <a:p>
            <a:pPr indent="0" lvl="0" marL="0" rtl="0" algn="just">
              <a:spcBef>
                <a:spcPts val="0"/>
              </a:spcBef>
              <a:spcAft>
                <a:spcPts val="0"/>
              </a:spcAft>
              <a:buNone/>
            </a:pPr>
            <a:r>
              <a:t/>
            </a:r>
            <a:endParaRPr sz="11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After analyzing the data and checking for any null values and noise, there seemed to be no </a:t>
            </a:r>
            <a:r>
              <a:rPr lang="en" sz="1200">
                <a:solidFill>
                  <a:schemeClr val="lt1"/>
                </a:solidFill>
                <a:latin typeface="Roboto"/>
                <a:ea typeface="Roboto"/>
                <a:cs typeface="Roboto"/>
                <a:sym typeface="Roboto"/>
              </a:rPr>
              <a:t>inconsistencies</a:t>
            </a:r>
            <a:r>
              <a:rPr lang="en" sz="1200">
                <a:solidFill>
                  <a:schemeClr val="lt1"/>
                </a:solidFill>
                <a:latin typeface="Roboto"/>
                <a:ea typeface="Roboto"/>
                <a:cs typeface="Roboto"/>
                <a:sym typeface="Roboto"/>
              </a:rPr>
              <a:t> in the data that may have result from measurement errors or data entry mistakes. </a:t>
            </a:r>
            <a:endParaRPr sz="1200">
              <a:solidFill>
                <a:schemeClr val="lt1"/>
              </a:solidFill>
              <a:latin typeface="Roboto"/>
              <a:ea typeface="Roboto"/>
              <a:cs typeface="Roboto"/>
              <a:sym typeface="Roboto"/>
            </a:endParaRPr>
          </a:p>
          <a:p>
            <a:pPr indent="0" lvl="0" marL="0" rtl="0" algn="just">
              <a:spcBef>
                <a:spcPts val="0"/>
              </a:spcBef>
              <a:spcAft>
                <a:spcPts val="0"/>
              </a:spcAft>
              <a:buNone/>
            </a:pPr>
            <a:r>
              <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This is due to the fact that NBA cleans their data regularly such as post game adjustments to ensure data cleanliness and quality.</a:t>
            </a:r>
            <a:endParaRPr sz="1200">
              <a:solidFill>
                <a:schemeClr val="lt1"/>
              </a:solidFill>
              <a:latin typeface="Roboto"/>
              <a:ea typeface="Roboto"/>
              <a:cs typeface="Roboto"/>
              <a:sym typeface="Roboto"/>
            </a:endParaRPr>
          </a:p>
          <a:p>
            <a:pPr indent="0" lvl="0" marL="0" rtl="0" algn="just">
              <a:spcBef>
                <a:spcPts val="0"/>
              </a:spcBef>
              <a:spcAft>
                <a:spcPts val="0"/>
              </a:spcAft>
              <a:buNone/>
            </a:pPr>
            <a:r>
              <a:t/>
            </a:r>
            <a:endParaRPr sz="1800">
              <a:solidFill>
                <a:schemeClr val="lt1"/>
              </a:solidFill>
              <a:latin typeface="Roboto"/>
              <a:ea typeface="Roboto"/>
              <a:cs typeface="Roboto"/>
              <a:sym typeface="Roboto"/>
            </a:endParaRPr>
          </a:p>
        </p:txBody>
      </p:sp>
      <p:pic>
        <p:nvPicPr>
          <p:cNvPr id="181" name="Google Shape;181;g2a0ed428311_1_0"/>
          <p:cNvPicPr preferRelativeResize="0"/>
          <p:nvPr/>
        </p:nvPicPr>
        <p:blipFill>
          <a:blip r:embed="rId3">
            <a:alphaModFix/>
          </a:blip>
          <a:stretch>
            <a:fillRect/>
          </a:stretch>
        </p:blipFill>
        <p:spPr>
          <a:xfrm>
            <a:off x="4355488" y="1328228"/>
            <a:ext cx="3708826" cy="2086201"/>
          </a:xfrm>
          <a:prstGeom prst="rect">
            <a:avLst/>
          </a:prstGeom>
          <a:noFill/>
          <a:ln>
            <a:noFill/>
          </a:ln>
        </p:spPr>
      </p:pic>
      <p:sp>
        <p:nvSpPr>
          <p:cNvPr id="182" name="Google Shape;182;g2a0ed428311_1_0"/>
          <p:cNvSpPr txBox="1"/>
          <p:nvPr/>
        </p:nvSpPr>
        <p:spPr>
          <a:xfrm>
            <a:off x="4412750" y="3353675"/>
            <a:ext cx="3594300" cy="12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Our dataset selection of player statistics and game logs are from completed NBA seasons, making our data clean and whole. </a:t>
            </a:r>
            <a:endParaRPr sz="1100">
              <a:solidFill>
                <a:schemeClr val="lt1"/>
              </a:solidFill>
              <a:latin typeface="Roboto"/>
              <a:ea typeface="Roboto"/>
              <a:cs typeface="Roboto"/>
              <a:sym typeface="Roboto"/>
            </a:endParaRPr>
          </a:p>
        </p:txBody>
      </p:sp>
      <p:sp>
        <p:nvSpPr>
          <p:cNvPr id="183" name="Google Shape;183;g2a0ed428311_1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sketball Training Center Infographics by Slidesgo">
  <a:themeElements>
    <a:clrScheme name="Simple Light">
      <a:dk1>
        <a:srgbClr val="242841"/>
      </a:dk1>
      <a:lt1>
        <a:srgbClr val="FFFFFF"/>
      </a:lt1>
      <a:dk2>
        <a:srgbClr val="FFFFFF"/>
      </a:dk2>
      <a:lt2>
        <a:srgbClr val="FFFFFF"/>
      </a:lt2>
      <a:accent1>
        <a:srgbClr val="E95E24"/>
      </a:accent1>
      <a:accent2>
        <a:srgbClr val="F9A350"/>
      </a:accent2>
      <a:accent3>
        <a:srgbClr val="777D99"/>
      </a:accent3>
      <a:accent4>
        <a:srgbClr val="FCC6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